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4"/>
  </p:notesMasterIdLst>
  <p:sldIdLst>
    <p:sldId id="258" r:id="rId2"/>
    <p:sldId id="257"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94595" autoAdjust="0"/>
  </p:normalViewPr>
  <p:slideViewPr>
    <p:cSldViewPr>
      <p:cViewPr>
        <p:scale>
          <a:sx n="100" d="100"/>
          <a:sy n="100" d="100"/>
        </p:scale>
        <p:origin x="-1932" y="390"/>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38A2DE39-06AA-4BAA-B02C-BE9F85614C9F}" type="datetimeFigureOut">
              <a:rPr kumimoji="1" lang="ja-JP" altLang="en-US" smtClean="0"/>
              <a:t>2014/10/31</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EF037C15-0EF4-4001-A8E3-D47EE2B3F72F}" type="slidenum">
              <a:rPr kumimoji="1" lang="ja-JP" altLang="en-US" smtClean="0"/>
              <a:t>‹#›</a:t>
            </a:fld>
            <a:endParaRPr kumimoji="1" lang="ja-JP" altLang="en-US"/>
          </a:p>
        </p:txBody>
      </p:sp>
    </p:spTree>
    <p:extLst>
      <p:ext uri="{BB962C8B-B14F-4D97-AF65-F5344CB8AC3E}">
        <p14:creationId xmlns:p14="http://schemas.microsoft.com/office/powerpoint/2010/main" val="41328622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037C15-0EF4-4001-A8E3-D47EE2B3F72F}" type="slidenum">
              <a:rPr kumimoji="1" lang="ja-JP" altLang="en-US" smtClean="0"/>
              <a:t>1</a:t>
            </a:fld>
            <a:endParaRPr kumimoji="1" lang="ja-JP" altLang="en-US"/>
          </a:p>
        </p:txBody>
      </p:sp>
    </p:spTree>
    <p:extLst>
      <p:ext uri="{BB962C8B-B14F-4D97-AF65-F5344CB8AC3E}">
        <p14:creationId xmlns:p14="http://schemas.microsoft.com/office/powerpoint/2010/main" val="101064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30E2307-1E40-4E12-8716-25BFDA8E7013}" type="datetime1">
              <a:rPr lang="en-US" smtClean="0"/>
              <a:pPr/>
              <a:t>10/31/2014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05301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CFCF5A-EA79-452C-A52C-1A2668C2E7DF}" type="datetime1">
              <a:rPr lang="en-US" smtClean="0"/>
              <a:pPr/>
              <a:t>10/31/2014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62658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E5C4C28-BD4B-4892-9A2D-6E19BD753A9A}" type="datetime1">
              <a:rPr lang="en-US" smtClean="0"/>
              <a:pPr/>
              <a:t>10/31/2014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96718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FD9D02-426E-46C9-9EE9-0DE1EF8B2838}" type="datetime1">
              <a:rPr lang="en-US" smtClean="0"/>
              <a:pPr/>
              <a:t>10/31/2014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84109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B8AEBBE-F8B2-42CF-9895-E86A608384EB}" type="datetime1">
              <a:rPr lang="en-US" smtClean="0"/>
              <a:pPr/>
              <a:t>10/31/2014</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98175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6"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1"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1FAA6B6-10E5-4810-BC9F-DA72D8452E73}" type="datetime1">
              <a:rPr lang="en-US" smtClean="0"/>
              <a:pPr/>
              <a:t>10/31/2014</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09961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D18D072-EF12-4AA2-BD71-ABC68B06D0E2}" type="datetime1">
              <a:rPr lang="en-US" smtClean="0"/>
              <a:pPr/>
              <a:t>10/31/2014</a:t>
            </a:fld>
            <a:endParaRPr lang="en-US"/>
          </a:p>
        </p:txBody>
      </p:sp>
      <p:sp>
        <p:nvSpPr>
          <p:cNvPr id="8" name="フッター プレースホルダー 7"/>
          <p:cNvSpPr>
            <a:spLocks noGrp="1"/>
          </p:cNvSpPr>
          <p:nvPr>
            <p:ph type="ftr" sz="quarter" idx="11"/>
          </p:nvPr>
        </p:nvSpPr>
        <p:spPr/>
        <p:txBody>
          <a:bodyPr/>
          <a:lstStyle/>
          <a:p>
            <a:endParaRPr lang="en-US"/>
          </a:p>
        </p:txBody>
      </p:sp>
      <p:sp>
        <p:nvSpPr>
          <p:cNvPr id="9" name="スライド番号プレースホルダー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21983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8CDBF60-6CC3-4B74-A60D-3486985E4346}" type="datetime1">
              <a:rPr lang="en-US" smtClean="0"/>
              <a:pPr/>
              <a:t>10/31/2014</a:t>
            </a:fld>
            <a:endParaRPr lang="en-US"/>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48577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2714818-984F-4759-BF72-A33BDC1963BD}" type="datetime1">
              <a:rPr lang="en-US" smtClean="0"/>
              <a:pPr/>
              <a:t>10/31/2014</a:t>
            </a:fld>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p:txBody>
          <a:bodyPr/>
          <a:lstStyle/>
          <a:p>
            <a:fld id="{CA5D99F4-1094-42C9-8BE9-2530D7519E39}" type="slidenum">
              <a:rPr lang="ja-JP" altLang="en-US" smtClean="0"/>
              <a:pPr/>
              <a:t>‹#›</a:t>
            </a:fld>
            <a:endParaRPr lang="ja-JP" altLang="en-US"/>
          </a:p>
        </p:txBody>
      </p:sp>
      <p:cxnSp>
        <p:nvCxnSpPr>
          <p:cNvPr id="5" name="直線コネクタ 4"/>
          <p:cNvCxnSpPr/>
          <p:nvPr userDrawn="1"/>
        </p:nvCxnSpPr>
        <p:spPr>
          <a:xfrm>
            <a:off x="0" y="9489505"/>
            <a:ext cx="68580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34359"/>
            <a:ext cx="6624343" cy="468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44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5"/>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8"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EA7E191-5F94-4FC1-B823-BD7CABF7FA06}" type="datetime1">
              <a:rPr lang="en-US" smtClean="0"/>
              <a:pPr/>
              <a:t>10/31/2014</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88343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8856D55-EFBE-4F9B-8A5F-09D42CA22A9B}" type="datetime1">
              <a:rPr lang="en-US" smtClean="0"/>
              <a:pPr/>
              <a:t>10/31/2014</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061298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10/31/2014</a:t>
            </a:fld>
            <a:endParaRPr lang="en-US"/>
          </a:p>
        </p:txBody>
      </p:sp>
      <p:sp>
        <p:nvSpPr>
          <p:cNvPr id="5" name="フッター プレースホルダー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4705127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mailto:gist-ml@grips.ac.jp"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grips.ac.jp/jp/about/acces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cirex.grips.ac.jp/" TargetMode="External"/><Relationship Id="rId7" Type="http://schemas.openxmlformats.org/officeDocument/2006/relationships/image" Target="../media/image8.jpeg"/><Relationship Id="rId2" Type="http://schemas.openxmlformats.org/officeDocument/2006/relationships/hyperlink" Target="http://www3.grips.ac.jp/~gist/"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44624" y="6465168"/>
            <a:ext cx="6798321" cy="1941314"/>
          </a:xfrm>
          <a:prstGeom prst="roundRect">
            <a:avLst>
              <a:gd name="adj" fmla="val 7652"/>
            </a:avLst>
          </a:prstGeom>
          <a:solidFill>
            <a:schemeClr val="accent3">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4" descr="パワポ＿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 y="609560"/>
            <a:ext cx="6858000" cy="26152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m-hiroshima\Deskto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579" y="111962"/>
            <a:ext cx="404670" cy="5149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m-hiroshima\Desktop\logotype_j.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817" y="232837"/>
            <a:ext cx="1901079" cy="18365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9289" y="3284215"/>
            <a:ext cx="6957392" cy="769441"/>
          </a:xfrm>
          <a:prstGeom prst="rect">
            <a:avLst/>
          </a:prstGeom>
          <a:noFill/>
        </p:spPr>
        <p:txBody>
          <a:bodyPr wrap="square" rtlCol="0">
            <a:spAutoFit/>
          </a:bodyPr>
          <a:lstStyle/>
          <a:p>
            <a:pPr algn="ctr"/>
            <a:r>
              <a:rPr lang="ja-JP" altLang="en-US" b="1" dirty="0" smtClean="0">
                <a:latin typeface="+mj-lt"/>
              </a:rPr>
              <a:t>政策研究大学院大学</a:t>
            </a:r>
            <a:r>
              <a:rPr lang="ja-JP" altLang="en-US" b="1" dirty="0">
                <a:latin typeface="+mj-lt"/>
              </a:rPr>
              <a:t>　</a:t>
            </a:r>
            <a:r>
              <a:rPr lang="ja-JP" altLang="en-US" b="1" dirty="0" smtClean="0">
                <a:latin typeface="+mj-lt"/>
              </a:rPr>
              <a:t>「</a:t>
            </a:r>
            <a:r>
              <a:rPr lang="en-US" altLang="ja-JP" b="1" dirty="0" smtClean="0">
                <a:latin typeface="+mj-lt"/>
              </a:rPr>
              <a:t>GRIPS </a:t>
            </a:r>
            <a:r>
              <a:rPr lang="ja-JP" altLang="en-US" b="1" dirty="0" smtClean="0">
                <a:latin typeface="+mj-lt"/>
              </a:rPr>
              <a:t>大学ベンチマーキングセミナー」</a:t>
            </a:r>
            <a:endParaRPr lang="en-US" altLang="ja-JP" b="1" dirty="0" smtClean="0">
              <a:latin typeface="+mj-lt"/>
            </a:endParaRPr>
          </a:p>
          <a:p>
            <a:pPr algn="ctr"/>
            <a:endParaRPr lang="en-US" altLang="ja-JP" sz="800" b="1" dirty="0" smtClean="0">
              <a:latin typeface="+mj-lt"/>
            </a:endParaRPr>
          </a:p>
          <a:p>
            <a:pPr algn="ctr"/>
            <a:r>
              <a:rPr lang="ja-JP" altLang="en-US" b="1" dirty="0" smtClean="0">
                <a:latin typeface="+mj-lt"/>
              </a:rPr>
              <a:t>受講者募集のご案内</a:t>
            </a:r>
            <a:endParaRPr lang="en-US" altLang="ja-JP" b="1" dirty="0" smtClean="0">
              <a:latin typeface="+mj-lt"/>
            </a:endParaRPr>
          </a:p>
        </p:txBody>
      </p:sp>
      <p:sp>
        <p:nvSpPr>
          <p:cNvPr id="6" name="タイトル 5"/>
          <p:cNvSpPr txBox="1">
            <a:spLocks noGrp="1"/>
          </p:cNvSpPr>
          <p:nvPr>
            <p:ph type="title"/>
          </p:nvPr>
        </p:nvSpPr>
        <p:spPr>
          <a:xfrm rot="21122700">
            <a:off x="97584" y="894138"/>
            <a:ext cx="6782186" cy="2308324"/>
          </a:xfrm>
          <a:prstGeom prst="rect">
            <a:avLst/>
          </a:prstGeom>
          <a:noFill/>
        </p:spPr>
        <p:txBody>
          <a:bodyPr wrap="square" rtlCol="0">
            <a:spAutoFit/>
          </a:bodyPr>
          <a:lstStyle/>
          <a:p>
            <a:r>
              <a:rPr lang="en-US" altLang="ja-JP" b="1" dirty="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rPr>
              <a:t>GRIPS Training Course on University Research Activity </a:t>
            </a:r>
            <a:r>
              <a:rPr lang="en-US" altLang="ja-JP" b="1" dirty="0" smtClean="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rPr>
              <a:t>Analysis</a:t>
            </a:r>
            <a:r>
              <a:rPr lang="en-US" altLang="ja-JP" sz="1200" b="1" dirty="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latin typeface="+mj-ea"/>
              </a:rPr>
              <a:t/>
            </a:r>
            <a:br>
              <a:rPr lang="en-US" altLang="ja-JP" sz="1200" b="1" dirty="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latin typeface="+mj-ea"/>
              </a:rPr>
            </a:br>
            <a:endParaRPr lang="en-US" altLang="ja-JP" sz="1200" b="1" dirty="0" smtClean="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latin typeface="+mj-ea"/>
            </a:endParaRPr>
          </a:p>
        </p:txBody>
      </p:sp>
      <p:sp>
        <p:nvSpPr>
          <p:cNvPr id="7" name="テキスト ボックス 6"/>
          <p:cNvSpPr txBox="1"/>
          <p:nvPr/>
        </p:nvSpPr>
        <p:spPr>
          <a:xfrm>
            <a:off x="4987477" y="114449"/>
            <a:ext cx="1724539" cy="400110"/>
          </a:xfrm>
          <a:prstGeom prst="rect">
            <a:avLst/>
          </a:prstGeom>
          <a:noFill/>
          <a:ln>
            <a:solidFill>
              <a:schemeClr val="tx1"/>
            </a:solidFill>
          </a:ln>
        </p:spPr>
        <p:txBody>
          <a:bodyPr wrap="square" rtlCol="0">
            <a:spAutoFit/>
          </a:bodyPr>
          <a:lstStyle/>
          <a:p>
            <a:pPr algn="ctr"/>
            <a:r>
              <a:rPr kumimoji="1" lang="ja-JP" altLang="en-US" sz="2000" dirty="0" smtClean="0"/>
              <a:t>受講者募集</a:t>
            </a:r>
            <a:endParaRPr kumimoji="1" lang="ja-JP" altLang="en-US" sz="2000" dirty="0"/>
          </a:p>
        </p:txBody>
      </p:sp>
      <p:sp>
        <p:nvSpPr>
          <p:cNvPr id="8" name="テキスト ボックス 7"/>
          <p:cNvSpPr txBox="1"/>
          <p:nvPr/>
        </p:nvSpPr>
        <p:spPr>
          <a:xfrm>
            <a:off x="129665" y="4146393"/>
            <a:ext cx="6615579" cy="2041585"/>
          </a:xfrm>
          <a:prstGeom prst="rect">
            <a:avLst/>
          </a:prstGeom>
          <a:noFill/>
          <a:ln cmpd="dbl">
            <a:noFill/>
          </a:ln>
        </p:spPr>
        <p:txBody>
          <a:bodyPr wrap="square" spcCol="144000" rtlCol="0">
            <a:spAutoFit/>
          </a:bodyPr>
          <a:lstStyle/>
          <a:p>
            <a:pPr>
              <a:lnSpc>
                <a:spcPts val="1400"/>
              </a:lnSpc>
              <a:spcBef>
                <a:spcPts val="600"/>
              </a:spcBef>
            </a:pPr>
            <a:r>
              <a:rPr lang="ja-JP" altLang="en-US" sz="1100" dirty="0">
                <a:latin typeface="+mj-ea"/>
                <a:ea typeface="+mj-ea"/>
              </a:rPr>
              <a:t>　</a:t>
            </a:r>
            <a:r>
              <a:rPr lang="ja-JP" altLang="en-US" sz="1000" dirty="0">
                <a:latin typeface="+mj-ea"/>
                <a:ea typeface="+mj-ea"/>
              </a:rPr>
              <a:t>科学技術政策・高等教育政策において、大学の個性化、ミッションの再定義、大学マネジメントの近代化が求められており、関連する政策が展開されつつ</a:t>
            </a:r>
            <a:r>
              <a:rPr lang="ja-JP" altLang="en-US" sz="1000" dirty="0" smtClean="0">
                <a:latin typeface="+mj-ea"/>
                <a:ea typeface="+mj-ea"/>
              </a:rPr>
              <a:t>あ</a:t>
            </a:r>
            <a:r>
              <a:rPr lang="ja-JP" altLang="en-US" sz="1000" dirty="0">
                <a:latin typeface="+mj-ea"/>
                <a:ea typeface="+mj-ea"/>
              </a:rPr>
              <a:t>ります</a:t>
            </a:r>
            <a:r>
              <a:rPr lang="ja-JP" altLang="en-US" sz="1000" dirty="0" smtClean="0">
                <a:latin typeface="+mj-ea"/>
                <a:ea typeface="+mj-ea"/>
              </a:rPr>
              <a:t>。</a:t>
            </a:r>
            <a:r>
              <a:rPr lang="ja-JP" altLang="en-US" sz="1000" dirty="0">
                <a:latin typeface="+mj-ea"/>
                <a:ea typeface="+mj-ea"/>
              </a:rPr>
              <a:t>さらに我が国を含め、国際的な大学ランキングに対する社会的関心が高まって</a:t>
            </a:r>
            <a:r>
              <a:rPr lang="ja-JP" altLang="en-US" sz="1000" dirty="0" smtClean="0">
                <a:latin typeface="+mj-ea"/>
                <a:ea typeface="+mj-ea"/>
              </a:rPr>
              <a:t>きています。</a:t>
            </a:r>
            <a:r>
              <a:rPr lang="ja-JP" altLang="en-US" sz="1000" dirty="0">
                <a:latin typeface="+mj-ea"/>
                <a:ea typeface="+mj-ea"/>
              </a:rPr>
              <a:t>このような状況を受けて、大学の側においても、独自の「戦略」の構築を念頭に置いて、内外の大学とのベンチマーキング等を含む定量的な分析に</a:t>
            </a:r>
            <a:r>
              <a:rPr lang="ja-JP" altLang="en-US" sz="1000" dirty="0" smtClean="0">
                <a:latin typeface="+mj-ea"/>
                <a:ea typeface="+mj-ea"/>
              </a:rPr>
              <a:t>取り組みつつ</a:t>
            </a:r>
            <a:r>
              <a:rPr lang="ja-JP" altLang="en-US" sz="1000" dirty="0">
                <a:latin typeface="+mj-ea"/>
                <a:ea typeface="+mj-ea"/>
              </a:rPr>
              <a:t>あります</a:t>
            </a:r>
            <a:r>
              <a:rPr lang="ja-JP" altLang="en-US" sz="1000" dirty="0" smtClean="0">
                <a:latin typeface="+mj-ea"/>
                <a:ea typeface="+mj-ea"/>
              </a:rPr>
              <a:t>。</a:t>
            </a:r>
            <a:endParaRPr lang="en-US" altLang="ja-JP" sz="1000" dirty="0" smtClean="0">
              <a:latin typeface="+mj-ea"/>
              <a:ea typeface="+mj-ea"/>
            </a:endParaRPr>
          </a:p>
          <a:p>
            <a:pPr>
              <a:lnSpc>
                <a:spcPts val="1400"/>
              </a:lnSpc>
              <a:spcBef>
                <a:spcPts val="600"/>
              </a:spcBef>
            </a:pPr>
            <a:r>
              <a:rPr lang="ja-JP" altLang="en-US" sz="1000" dirty="0">
                <a:latin typeface="+mj-ea"/>
                <a:ea typeface="+mj-ea"/>
              </a:rPr>
              <a:t>　</a:t>
            </a:r>
            <a:r>
              <a:rPr lang="ja-JP" altLang="en-US" sz="1000" dirty="0" smtClean="0">
                <a:latin typeface="+mj-ea"/>
                <a:ea typeface="+mj-ea"/>
              </a:rPr>
              <a:t>本研修</a:t>
            </a:r>
            <a:r>
              <a:rPr lang="ja-JP" altLang="en-US" sz="1000" dirty="0">
                <a:latin typeface="+mj-ea"/>
                <a:ea typeface="+mj-ea"/>
              </a:rPr>
              <a:t>はこのような大学（研究独法を含む）の研究面を中心とする分析について、基本的な知見、手法の提供を行うとともに大学間の情報交換の場を提供することを通じて、大学の機能強化に貢献することを目的</a:t>
            </a:r>
            <a:r>
              <a:rPr lang="ja-JP" altLang="en-US" sz="1000" dirty="0" smtClean="0">
                <a:latin typeface="+mj-ea"/>
                <a:ea typeface="+mj-ea"/>
              </a:rPr>
              <a:t>として開催します。</a:t>
            </a:r>
            <a:endParaRPr lang="en-US" altLang="ja-JP" sz="500" dirty="0" smtClean="0">
              <a:latin typeface="+mj-ea"/>
              <a:ea typeface="+mj-ea"/>
            </a:endParaRPr>
          </a:p>
          <a:p>
            <a:pPr>
              <a:lnSpc>
                <a:spcPts val="1400"/>
              </a:lnSpc>
              <a:spcBef>
                <a:spcPts val="600"/>
              </a:spcBef>
            </a:pPr>
            <a:r>
              <a:rPr lang="ja-JP" altLang="en-US" sz="1000" dirty="0">
                <a:latin typeface="+mj-ea"/>
                <a:ea typeface="+mj-ea"/>
              </a:rPr>
              <a:t>　</a:t>
            </a:r>
            <a:r>
              <a:rPr lang="ja-JP" altLang="en-US" sz="1000" dirty="0" smtClean="0">
                <a:latin typeface="+mj-ea"/>
                <a:ea typeface="+mj-ea"/>
              </a:rPr>
              <a:t>本研修</a:t>
            </a:r>
            <a:r>
              <a:rPr lang="ja-JP" altLang="en-US" sz="1000" dirty="0">
                <a:latin typeface="+mj-ea"/>
                <a:ea typeface="+mj-ea"/>
              </a:rPr>
              <a:t>では、</a:t>
            </a:r>
            <a:r>
              <a:rPr lang="en-US" altLang="ja-JP" sz="1000" dirty="0">
                <a:latin typeface="+mj-ea"/>
                <a:ea typeface="+mj-ea"/>
              </a:rPr>
              <a:t>(1)</a:t>
            </a:r>
            <a:r>
              <a:rPr lang="ja-JP" altLang="en-US" sz="1000" dirty="0">
                <a:latin typeface="+mj-ea"/>
                <a:ea typeface="+mj-ea"/>
              </a:rPr>
              <a:t>大学の研究活動の現状を把握・分析するための論文データベースに関する知識と解析手法の基礎について、政策的な応用の状況を含めて紹介すると共に、</a:t>
            </a:r>
            <a:r>
              <a:rPr lang="en-US" altLang="ja-JP" sz="1000" dirty="0">
                <a:latin typeface="+mj-ea"/>
                <a:ea typeface="+mj-ea"/>
              </a:rPr>
              <a:t>(2)</a:t>
            </a:r>
            <a:r>
              <a:rPr lang="ja-JP" altLang="en-US" sz="1000" dirty="0">
                <a:latin typeface="+mj-ea"/>
                <a:ea typeface="+mj-ea"/>
              </a:rPr>
              <a:t>このような情報や分析</a:t>
            </a:r>
            <a:r>
              <a:rPr lang="ja-JP" altLang="en-US" sz="1000" dirty="0" smtClean="0">
                <a:latin typeface="+mj-ea"/>
                <a:ea typeface="+mj-ea"/>
              </a:rPr>
              <a:t>を、大学</a:t>
            </a:r>
            <a:r>
              <a:rPr lang="ja-JP" altLang="en-US" sz="1000" dirty="0">
                <a:latin typeface="+mj-ea"/>
                <a:ea typeface="+mj-ea"/>
              </a:rPr>
              <a:t>の戦略の形成やそのマネジメントにどう活かすかを研修参加者間の議論・経験の交換を通じて深めていきたいと考えています。従って、自らも問題意識や考え方を発信する意欲を持つ皆様の参加を期待しています</a:t>
            </a:r>
            <a:r>
              <a:rPr lang="ja-JP" altLang="en-US" sz="1000" dirty="0" smtClean="0">
                <a:latin typeface="+mj-ea"/>
                <a:ea typeface="+mj-ea"/>
              </a:rPr>
              <a:t>。</a:t>
            </a:r>
            <a:endParaRPr lang="en-US" altLang="ja-JP" sz="1000" dirty="0">
              <a:latin typeface="+mj-ea"/>
              <a:ea typeface="+mj-ea"/>
            </a:endParaRPr>
          </a:p>
        </p:txBody>
      </p:sp>
      <p:sp>
        <p:nvSpPr>
          <p:cNvPr id="9" name="正方形/長方形 8"/>
          <p:cNvSpPr/>
          <p:nvPr/>
        </p:nvSpPr>
        <p:spPr>
          <a:xfrm>
            <a:off x="45376" y="3296816"/>
            <a:ext cx="6768000" cy="769441"/>
          </a:xfrm>
          <a:prstGeom prst="rect">
            <a:avLst/>
          </a:prstGeom>
          <a:noFill/>
          <a:ln w="69850" cap="rnd"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4532" y="6537176"/>
            <a:ext cx="3274468" cy="1100301"/>
          </a:xfrm>
          <a:prstGeom prst="rect">
            <a:avLst/>
          </a:prstGeom>
          <a:noFill/>
        </p:spPr>
        <p:txBody>
          <a:bodyPr wrap="square" rtlCol="0">
            <a:spAutoFit/>
          </a:bodyPr>
          <a:lstStyle/>
          <a:p>
            <a:r>
              <a:rPr lang="ja-JP" altLang="ja-JP" sz="1100" b="1" dirty="0" smtClean="0"/>
              <a:t>日程</a:t>
            </a:r>
            <a:r>
              <a:rPr lang="ja-JP" altLang="en-US" sz="1100" b="1" dirty="0"/>
              <a:t>：</a:t>
            </a:r>
            <a:endParaRPr lang="en-US" altLang="ja-JP" sz="1100" b="1" dirty="0" smtClean="0"/>
          </a:p>
          <a:p>
            <a:r>
              <a:rPr lang="ja-JP" altLang="en-US" sz="1100" b="1" dirty="0">
                <a:latin typeface="+mj-ea"/>
                <a:ea typeface="+mj-ea"/>
              </a:rPr>
              <a:t>　</a:t>
            </a:r>
            <a:r>
              <a:rPr lang="ja-JP" altLang="en-US" sz="1100" b="1" dirty="0" smtClean="0">
                <a:latin typeface="+mj-ea"/>
                <a:ea typeface="+mj-ea"/>
              </a:rPr>
              <a:t>前期　</a:t>
            </a:r>
            <a:r>
              <a:rPr lang="en-US" altLang="ja-JP" sz="1100" dirty="0" smtClean="0">
                <a:latin typeface="+mj-ea"/>
                <a:ea typeface="+mj-ea"/>
              </a:rPr>
              <a:t>2014</a:t>
            </a:r>
            <a:r>
              <a:rPr lang="ja-JP" altLang="en-US" sz="1100" dirty="0" smtClean="0">
                <a:latin typeface="+mj-ea"/>
                <a:ea typeface="+mj-ea"/>
              </a:rPr>
              <a:t>年</a:t>
            </a:r>
            <a:r>
              <a:rPr lang="en-US" altLang="ja-JP" sz="1100" dirty="0" smtClean="0">
                <a:latin typeface="+mj-ea"/>
                <a:ea typeface="+mj-ea"/>
              </a:rPr>
              <a:t>11</a:t>
            </a:r>
            <a:r>
              <a:rPr lang="ja-JP" altLang="en-US" sz="1100" dirty="0" smtClean="0">
                <a:latin typeface="+mj-ea"/>
                <a:ea typeface="+mj-ea"/>
              </a:rPr>
              <a:t>月</a:t>
            </a:r>
            <a:r>
              <a:rPr lang="en-US" altLang="ja-JP" sz="1100" dirty="0" smtClean="0">
                <a:latin typeface="+mj-ea"/>
                <a:ea typeface="+mj-ea"/>
              </a:rPr>
              <a:t>19</a:t>
            </a:r>
            <a:r>
              <a:rPr lang="ja-JP" altLang="en-US" sz="1100" dirty="0" smtClean="0">
                <a:latin typeface="+mj-ea"/>
                <a:ea typeface="+mj-ea"/>
              </a:rPr>
              <a:t>日（</a:t>
            </a:r>
            <a:r>
              <a:rPr lang="ja-JP" altLang="en-US" sz="1100" dirty="0">
                <a:latin typeface="+mj-ea"/>
                <a:ea typeface="+mj-ea"/>
              </a:rPr>
              <a:t>水</a:t>
            </a:r>
            <a:r>
              <a:rPr lang="ja-JP" altLang="en-US" sz="1100" dirty="0" smtClean="0">
                <a:latin typeface="+mj-ea"/>
                <a:ea typeface="+mj-ea"/>
              </a:rPr>
              <a:t>）  </a:t>
            </a:r>
            <a:r>
              <a:rPr lang="en-US" altLang="ja-JP" sz="1100" dirty="0" smtClean="0">
                <a:latin typeface="+mj-ea"/>
                <a:ea typeface="+mj-ea"/>
              </a:rPr>
              <a:t>13</a:t>
            </a:r>
            <a:r>
              <a:rPr lang="ja-JP" altLang="en-US" sz="1100" dirty="0" smtClean="0">
                <a:latin typeface="+mj-ea"/>
                <a:ea typeface="+mj-ea"/>
              </a:rPr>
              <a:t>：</a:t>
            </a:r>
            <a:r>
              <a:rPr lang="en-US" altLang="ja-JP" sz="1100" dirty="0" smtClean="0">
                <a:latin typeface="+mj-ea"/>
                <a:ea typeface="+mj-ea"/>
              </a:rPr>
              <a:t>00</a:t>
            </a:r>
            <a:r>
              <a:rPr lang="ja-JP" altLang="en-US" sz="1100" dirty="0" smtClean="0">
                <a:latin typeface="+mj-ea"/>
                <a:ea typeface="+mj-ea"/>
              </a:rPr>
              <a:t>～</a:t>
            </a:r>
            <a:r>
              <a:rPr lang="en-US" altLang="ja-JP" sz="1100" dirty="0" smtClean="0">
                <a:latin typeface="+mj-ea"/>
                <a:ea typeface="+mj-ea"/>
              </a:rPr>
              <a:t>18:00</a:t>
            </a:r>
          </a:p>
          <a:p>
            <a:r>
              <a:rPr lang="ja-JP" altLang="en-US" sz="1100" dirty="0">
                <a:latin typeface="+mj-ea"/>
                <a:ea typeface="+mj-ea"/>
              </a:rPr>
              <a:t>　</a:t>
            </a:r>
            <a:r>
              <a:rPr lang="ja-JP" altLang="en-US" sz="1100" dirty="0" smtClean="0">
                <a:latin typeface="+mj-ea"/>
                <a:ea typeface="+mj-ea"/>
              </a:rPr>
              <a:t>　　　　　　</a:t>
            </a:r>
            <a:r>
              <a:rPr lang="ja-JP" altLang="en-US" sz="1100" dirty="0">
                <a:latin typeface="+mj-ea"/>
                <a:ea typeface="+mj-ea"/>
              </a:rPr>
              <a:t>　</a:t>
            </a:r>
            <a:r>
              <a:rPr lang="ja-JP" altLang="en-US" sz="1100" dirty="0" smtClean="0">
                <a:latin typeface="+mj-ea"/>
                <a:ea typeface="+mj-ea"/>
              </a:rPr>
              <a:t>同　　　 </a:t>
            </a:r>
            <a:r>
              <a:rPr lang="en-US" altLang="ja-JP" sz="1100" dirty="0" smtClean="0">
                <a:latin typeface="+mj-ea"/>
                <a:ea typeface="+mj-ea"/>
              </a:rPr>
              <a:t>20</a:t>
            </a:r>
            <a:r>
              <a:rPr lang="ja-JP" altLang="en-US" sz="1100" dirty="0" smtClean="0">
                <a:latin typeface="+mj-ea"/>
                <a:ea typeface="+mj-ea"/>
              </a:rPr>
              <a:t>日（木）</a:t>
            </a:r>
            <a:r>
              <a:rPr lang="en-US" altLang="ja-JP" sz="1100" dirty="0">
                <a:latin typeface="+mj-ea"/>
                <a:ea typeface="+mj-ea"/>
              </a:rPr>
              <a:t>  </a:t>
            </a:r>
            <a:r>
              <a:rPr lang="en-US" altLang="ja-JP" sz="1100" dirty="0" smtClean="0">
                <a:latin typeface="+mj-ea"/>
                <a:ea typeface="+mj-ea"/>
              </a:rPr>
              <a:t>10</a:t>
            </a:r>
            <a:r>
              <a:rPr lang="ja-JP" altLang="en-US" sz="1100" dirty="0" smtClean="0">
                <a:latin typeface="+mj-ea"/>
                <a:ea typeface="+mj-ea"/>
              </a:rPr>
              <a:t>：</a:t>
            </a:r>
            <a:r>
              <a:rPr lang="en-US" altLang="ja-JP" sz="1100" dirty="0" smtClean="0">
                <a:latin typeface="+mj-ea"/>
                <a:ea typeface="+mj-ea"/>
              </a:rPr>
              <a:t>00</a:t>
            </a:r>
            <a:r>
              <a:rPr lang="ja-JP" altLang="en-US" sz="1100" dirty="0" smtClean="0">
                <a:latin typeface="+mj-ea"/>
                <a:ea typeface="+mj-ea"/>
              </a:rPr>
              <a:t>～</a:t>
            </a:r>
            <a:r>
              <a:rPr lang="en-US" altLang="ja-JP" sz="1100" dirty="0" smtClean="0">
                <a:latin typeface="+mj-ea"/>
                <a:ea typeface="+mj-ea"/>
              </a:rPr>
              <a:t>18:00</a:t>
            </a:r>
          </a:p>
          <a:p>
            <a:r>
              <a:rPr lang="ja-JP" altLang="en-US" sz="1100" b="1" dirty="0">
                <a:latin typeface="+mj-ea"/>
                <a:ea typeface="+mj-ea"/>
              </a:rPr>
              <a:t>　</a:t>
            </a:r>
            <a:r>
              <a:rPr lang="ja-JP" altLang="en-US" sz="1100" b="1" dirty="0" smtClean="0">
                <a:latin typeface="+mj-ea"/>
              </a:rPr>
              <a:t>後期</a:t>
            </a:r>
            <a:r>
              <a:rPr lang="ja-JP" altLang="en-US" sz="1100" b="1" dirty="0">
                <a:latin typeface="+mj-ea"/>
              </a:rPr>
              <a:t>　</a:t>
            </a:r>
            <a:r>
              <a:rPr lang="en-US" altLang="ja-JP" sz="1100" dirty="0" smtClean="0">
                <a:latin typeface="+mj-ea"/>
              </a:rPr>
              <a:t>2014</a:t>
            </a:r>
            <a:r>
              <a:rPr lang="ja-JP" altLang="en-US" sz="1100" dirty="0" smtClean="0">
                <a:latin typeface="+mj-ea"/>
              </a:rPr>
              <a:t>年</a:t>
            </a:r>
            <a:r>
              <a:rPr lang="en-US" altLang="ja-JP" sz="1100" dirty="0" smtClean="0">
                <a:latin typeface="+mj-ea"/>
              </a:rPr>
              <a:t>12</a:t>
            </a:r>
            <a:r>
              <a:rPr lang="ja-JP" altLang="en-US" sz="1100" dirty="0" smtClean="0">
                <a:latin typeface="+mj-ea"/>
              </a:rPr>
              <a:t>月  </a:t>
            </a:r>
            <a:r>
              <a:rPr lang="en-US" altLang="ja-JP" sz="1100" dirty="0" smtClean="0">
                <a:latin typeface="+mj-ea"/>
              </a:rPr>
              <a:t>4</a:t>
            </a:r>
            <a:r>
              <a:rPr lang="ja-JP" altLang="en-US" sz="1100" dirty="0" smtClean="0">
                <a:latin typeface="+mj-ea"/>
              </a:rPr>
              <a:t>日（木）  </a:t>
            </a:r>
            <a:r>
              <a:rPr lang="en-US" altLang="ja-JP" sz="1100" dirty="0" smtClean="0">
                <a:latin typeface="+mj-ea"/>
              </a:rPr>
              <a:t>13</a:t>
            </a:r>
            <a:r>
              <a:rPr lang="ja-JP" altLang="en-US" sz="1100" dirty="0" smtClean="0">
                <a:latin typeface="+mj-ea"/>
              </a:rPr>
              <a:t>：</a:t>
            </a:r>
            <a:r>
              <a:rPr lang="en-US" altLang="ja-JP" sz="1100" dirty="0" smtClean="0">
                <a:latin typeface="+mj-ea"/>
              </a:rPr>
              <a:t>00</a:t>
            </a:r>
            <a:r>
              <a:rPr lang="ja-JP" altLang="en-US" sz="1100" dirty="0" smtClean="0">
                <a:latin typeface="+mj-ea"/>
              </a:rPr>
              <a:t>～</a:t>
            </a:r>
            <a:r>
              <a:rPr lang="en-US" altLang="ja-JP" sz="1100" dirty="0" smtClean="0">
                <a:latin typeface="+mj-ea"/>
              </a:rPr>
              <a:t>18</a:t>
            </a:r>
            <a:r>
              <a:rPr lang="ja-JP" altLang="en-US" sz="1100" dirty="0" smtClean="0">
                <a:latin typeface="+mj-ea"/>
              </a:rPr>
              <a:t>：</a:t>
            </a:r>
            <a:r>
              <a:rPr lang="en-US" altLang="ja-JP" sz="1100" dirty="0" smtClean="0">
                <a:latin typeface="+mj-ea"/>
              </a:rPr>
              <a:t>00</a:t>
            </a:r>
          </a:p>
          <a:p>
            <a:r>
              <a:rPr lang="ja-JP" altLang="en-US" sz="1050" dirty="0">
                <a:latin typeface="+mj-ea"/>
                <a:ea typeface="+mj-ea"/>
              </a:rPr>
              <a:t>　</a:t>
            </a:r>
            <a:r>
              <a:rPr lang="en-US" altLang="ja-JP" sz="900" dirty="0" smtClean="0">
                <a:latin typeface="+mj-ea"/>
                <a:ea typeface="+mj-ea"/>
              </a:rPr>
              <a:t>※</a:t>
            </a:r>
            <a:r>
              <a:rPr lang="ja-JP" altLang="en-US" sz="900" dirty="0"/>
              <a:t>前期・後期を通して受講して</a:t>
            </a:r>
            <a:r>
              <a:rPr lang="ja-JP" altLang="en-US" sz="900" dirty="0" smtClean="0"/>
              <a:t>いただくことを前提としています。</a:t>
            </a:r>
            <a:endParaRPr kumimoji="1" lang="en-US" altLang="ja-JP" sz="900" dirty="0" smtClean="0">
              <a:latin typeface="+mj-ea"/>
              <a:ea typeface="+mj-ea"/>
            </a:endParaRPr>
          </a:p>
          <a:p>
            <a:r>
              <a:rPr lang="ja-JP" altLang="en-US" sz="900" dirty="0">
                <a:latin typeface="+mj-ea"/>
                <a:ea typeface="+mj-ea"/>
              </a:rPr>
              <a:t>　</a:t>
            </a:r>
            <a:r>
              <a:rPr lang="ja-JP" altLang="en-US" sz="900" dirty="0" smtClean="0">
                <a:latin typeface="+mj-ea"/>
                <a:ea typeface="+mj-ea"/>
              </a:rPr>
              <a:t>　 研修内容について</a:t>
            </a:r>
            <a:r>
              <a:rPr kumimoji="1" lang="ja-JP" altLang="en-US" sz="900" dirty="0" smtClean="0">
                <a:latin typeface="+mj-ea"/>
                <a:ea typeface="+mj-ea"/>
              </a:rPr>
              <a:t>は裏面をご覧ください。</a:t>
            </a:r>
            <a:endParaRPr kumimoji="1" lang="ja-JP" altLang="en-US" sz="900" dirty="0">
              <a:latin typeface="+mj-ea"/>
              <a:ea typeface="+mj-ea"/>
            </a:endParaRPr>
          </a:p>
        </p:txBody>
      </p:sp>
      <p:sp>
        <p:nvSpPr>
          <p:cNvPr id="11" name="テキスト ボックス 10"/>
          <p:cNvSpPr txBox="1"/>
          <p:nvPr/>
        </p:nvSpPr>
        <p:spPr>
          <a:xfrm>
            <a:off x="154531" y="7565969"/>
            <a:ext cx="3141505" cy="769441"/>
          </a:xfrm>
          <a:prstGeom prst="rect">
            <a:avLst/>
          </a:prstGeom>
          <a:noFill/>
        </p:spPr>
        <p:txBody>
          <a:bodyPr wrap="square" rtlCol="0">
            <a:spAutoFit/>
          </a:bodyPr>
          <a:lstStyle/>
          <a:p>
            <a:r>
              <a:rPr kumimoji="1" lang="ja-JP" altLang="en-US" sz="1100" b="1" dirty="0" smtClean="0"/>
              <a:t>場所：</a:t>
            </a:r>
            <a:endParaRPr kumimoji="1" lang="en-US" altLang="ja-JP" sz="1100" b="1" dirty="0" smtClean="0"/>
          </a:p>
          <a:p>
            <a:r>
              <a:rPr lang="en-US" altLang="ja-JP" sz="1100" b="1" dirty="0"/>
              <a:t> </a:t>
            </a:r>
            <a:r>
              <a:rPr lang="en-US" altLang="ja-JP" sz="1100" b="1" dirty="0" smtClean="0"/>
              <a:t>  </a:t>
            </a:r>
            <a:r>
              <a:rPr kumimoji="1" lang="ja-JP" altLang="en-US" sz="1100" dirty="0" smtClean="0"/>
              <a:t>政策研究大学院大学</a:t>
            </a:r>
            <a:r>
              <a:rPr lang="ja-JP" altLang="en-US" sz="800" dirty="0"/>
              <a:t>（東京都港区六本木</a:t>
            </a:r>
            <a:r>
              <a:rPr lang="en-US" altLang="ja-JP" sz="800" dirty="0"/>
              <a:t>7-22-1</a:t>
            </a:r>
            <a:r>
              <a:rPr lang="ja-JP" altLang="en-US" sz="800" dirty="0"/>
              <a:t>）</a:t>
            </a:r>
            <a:endParaRPr lang="en-US" altLang="ja-JP" sz="800" dirty="0"/>
          </a:p>
          <a:p>
            <a:r>
              <a:rPr lang="ja-JP" altLang="en-US" sz="1000" dirty="0" smtClean="0"/>
              <a:t>　 </a:t>
            </a:r>
            <a:r>
              <a:rPr lang="en-US" altLang="ja-JP" sz="1100" dirty="0" smtClean="0"/>
              <a:t>4</a:t>
            </a:r>
            <a:r>
              <a:rPr kumimoji="1" lang="ja-JP" altLang="en-US" sz="1100" dirty="0" smtClean="0"/>
              <a:t>階</a:t>
            </a:r>
            <a:r>
              <a:rPr lang="ja-JP" altLang="en-US" sz="1100" dirty="0"/>
              <a:t> </a:t>
            </a:r>
            <a:r>
              <a:rPr lang="ja-JP" altLang="en-US" sz="1100" dirty="0" smtClean="0"/>
              <a:t>研究会室</a:t>
            </a:r>
            <a:r>
              <a:rPr lang="en-US" altLang="ja-JP" sz="1100" dirty="0" smtClean="0"/>
              <a:t>4A</a:t>
            </a:r>
            <a:r>
              <a:rPr lang="ja-JP" altLang="en-US" sz="1100" dirty="0" smtClean="0"/>
              <a:t>及び</a:t>
            </a:r>
            <a:r>
              <a:rPr lang="en-US" altLang="ja-JP" sz="1100" dirty="0" smtClean="0"/>
              <a:t>4B   </a:t>
            </a:r>
            <a:r>
              <a:rPr lang="ja-JP" altLang="en-US" sz="1100" dirty="0" smtClean="0"/>
              <a:t>　　</a:t>
            </a:r>
            <a:endParaRPr lang="en-US" altLang="ja-JP" sz="1100" dirty="0" smtClean="0"/>
          </a:p>
          <a:p>
            <a:r>
              <a:rPr lang="ja-JP" altLang="en-US" sz="1100" dirty="0"/>
              <a:t>　</a:t>
            </a:r>
            <a:r>
              <a:rPr lang="ja-JP" altLang="en-US" sz="800" dirty="0" smtClean="0"/>
              <a:t> アクセス：</a:t>
            </a:r>
            <a:r>
              <a:rPr lang="en-US" altLang="ja-JP" sz="800" dirty="0" smtClean="0">
                <a:hlinkClick r:id="rId6"/>
              </a:rPr>
              <a:t>http</a:t>
            </a:r>
            <a:r>
              <a:rPr lang="en-US" altLang="ja-JP" sz="800" dirty="0">
                <a:hlinkClick r:id="rId6"/>
              </a:rPr>
              <a:t>://www.grips.ac.jp/jp/about/access</a:t>
            </a:r>
            <a:r>
              <a:rPr lang="en-US" altLang="ja-JP" sz="800" dirty="0" smtClean="0">
                <a:hlinkClick r:id="rId6"/>
              </a:rPr>
              <a:t>/</a:t>
            </a:r>
            <a:endParaRPr lang="en-US" altLang="ja-JP" sz="800" dirty="0" smtClean="0"/>
          </a:p>
        </p:txBody>
      </p:sp>
      <p:sp>
        <p:nvSpPr>
          <p:cNvPr id="12" name="テキスト ボックス 11"/>
          <p:cNvSpPr txBox="1"/>
          <p:nvPr/>
        </p:nvSpPr>
        <p:spPr>
          <a:xfrm>
            <a:off x="3789040" y="6753200"/>
            <a:ext cx="2745562" cy="630942"/>
          </a:xfrm>
          <a:prstGeom prst="rect">
            <a:avLst/>
          </a:prstGeom>
          <a:noFill/>
        </p:spPr>
        <p:txBody>
          <a:bodyPr wrap="square" rtlCol="0">
            <a:spAutoFit/>
          </a:bodyPr>
          <a:lstStyle/>
          <a:p>
            <a:r>
              <a:rPr kumimoji="1" lang="ja-JP" altLang="en-US" sz="1100" b="1" dirty="0" smtClean="0"/>
              <a:t>募集人数：</a:t>
            </a:r>
            <a:r>
              <a:rPr kumimoji="1" lang="ja-JP" altLang="en-US" sz="1100" dirty="0" smtClean="0"/>
              <a:t>　</a:t>
            </a:r>
            <a:r>
              <a:rPr kumimoji="1" lang="en-US" altLang="ja-JP" sz="1100" dirty="0" smtClean="0"/>
              <a:t>20</a:t>
            </a:r>
            <a:r>
              <a:rPr kumimoji="1" lang="ja-JP" altLang="en-US" sz="1100" dirty="0" smtClean="0"/>
              <a:t>名程度</a:t>
            </a:r>
            <a:endParaRPr kumimoji="1" lang="en-US" altLang="ja-JP" sz="1100" dirty="0" smtClean="0"/>
          </a:p>
          <a:p>
            <a:r>
              <a:rPr lang="ja-JP" altLang="en-US" sz="800" dirty="0" smtClean="0"/>
              <a:t>　応募者多数の場合、</a:t>
            </a:r>
            <a:r>
              <a:rPr lang="ja-JP" altLang="en-US" sz="800" dirty="0"/>
              <a:t>大学ごとの人数を調整させて</a:t>
            </a:r>
            <a:r>
              <a:rPr lang="ja-JP" altLang="en-US" sz="800" dirty="0" smtClean="0"/>
              <a:t>いた　だく</a:t>
            </a:r>
            <a:r>
              <a:rPr lang="ja-JP" altLang="en-US" sz="800" dirty="0"/>
              <a:t>場合があります</a:t>
            </a:r>
            <a:r>
              <a:rPr lang="ja-JP" altLang="en-US" sz="800" dirty="0" smtClean="0"/>
              <a:t>。また定員に達し次第、締め切らせていただきます。</a:t>
            </a:r>
            <a:endParaRPr kumimoji="1" lang="en-US" altLang="ja-JP" sz="800" dirty="0" smtClean="0"/>
          </a:p>
        </p:txBody>
      </p:sp>
      <p:sp>
        <p:nvSpPr>
          <p:cNvPr id="13" name="テキスト ボックス 12"/>
          <p:cNvSpPr txBox="1"/>
          <p:nvPr/>
        </p:nvSpPr>
        <p:spPr>
          <a:xfrm>
            <a:off x="3789040" y="6537176"/>
            <a:ext cx="1653225" cy="261610"/>
          </a:xfrm>
          <a:prstGeom prst="rect">
            <a:avLst/>
          </a:prstGeom>
          <a:noFill/>
        </p:spPr>
        <p:txBody>
          <a:bodyPr wrap="square" rtlCol="0">
            <a:spAutoFit/>
          </a:bodyPr>
          <a:lstStyle/>
          <a:p>
            <a:r>
              <a:rPr lang="ja-JP" altLang="en-US" sz="1100" b="1" dirty="0" smtClean="0"/>
              <a:t>参加費：</a:t>
            </a:r>
            <a:r>
              <a:rPr lang="ja-JP" altLang="en-US" sz="1100" dirty="0" smtClean="0"/>
              <a:t>無料</a:t>
            </a:r>
            <a:endParaRPr kumimoji="1" lang="ja-JP" altLang="en-US" sz="1100" dirty="0"/>
          </a:p>
        </p:txBody>
      </p:sp>
      <p:sp>
        <p:nvSpPr>
          <p:cNvPr id="14" name="テキスト ボックス 13"/>
          <p:cNvSpPr txBox="1"/>
          <p:nvPr/>
        </p:nvSpPr>
        <p:spPr>
          <a:xfrm>
            <a:off x="54439" y="8625408"/>
            <a:ext cx="6657577" cy="1077218"/>
          </a:xfrm>
          <a:prstGeom prst="rect">
            <a:avLst/>
          </a:prstGeom>
          <a:noFill/>
        </p:spPr>
        <p:txBody>
          <a:bodyPr wrap="square" rtlCol="0">
            <a:spAutoFit/>
          </a:bodyPr>
          <a:lstStyle/>
          <a:p>
            <a:r>
              <a:rPr kumimoji="1" lang="ja-JP" altLang="en-US" sz="1400" b="1" dirty="0" smtClean="0"/>
              <a:t>応募方法・お問い合わせ：</a:t>
            </a:r>
            <a:endParaRPr kumimoji="1" lang="en-US" altLang="ja-JP" sz="1400" b="1" dirty="0" smtClean="0"/>
          </a:p>
          <a:p>
            <a:endParaRPr lang="en-US" altLang="ja-JP" sz="200" b="1" dirty="0" smtClean="0"/>
          </a:p>
          <a:p>
            <a:r>
              <a:rPr lang="ja-JP" altLang="en-US" sz="1200" dirty="0" smtClean="0"/>
              <a:t>下記ウェブサイトより参加申し込み用紙ファイルをダウンロードし</a:t>
            </a:r>
            <a:r>
              <a:rPr lang="ja-JP" altLang="en-US" sz="1200" dirty="0" smtClean="0">
                <a:latin typeface="+mj-ea"/>
                <a:ea typeface="+mj-ea"/>
              </a:rPr>
              <a:t>受講</a:t>
            </a:r>
            <a:r>
              <a:rPr lang="ja-JP" altLang="en-US" sz="1200" dirty="0">
                <a:latin typeface="+mj-ea"/>
                <a:ea typeface="+mj-ea"/>
              </a:rPr>
              <a:t>希望</a:t>
            </a:r>
            <a:r>
              <a:rPr lang="ja-JP" altLang="en-US" sz="1200" dirty="0" smtClean="0">
                <a:latin typeface="+mj-ea"/>
                <a:ea typeface="+mj-ea"/>
              </a:rPr>
              <a:t>講義、</a:t>
            </a:r>
            <a:r>
              <a:rPr lang="ja-JP" altLang="en-US" sz="1200" dirty="0">
                <a:latin typeface="+mj-ea"/>
                <a:ea typeface="+mj-ea"/>
              </a:rPr>
              <a:t>必要</a:t>
            </a:r>
            <a:r>
              <a:rPr lang="ja-JP" altLang="en-US" sz="1200" dirty="0" smtClean="0">
                <a:latin typeface="+mj-ea"/>
                <a:ea typeface="+mj-ea"/>
              </a:rPr>
              <a:t>事項を</a:t>
            </a:r>
            <a:r>
              <a:rPr lang="ja-JP" altLang="en-US" sz="1200" dirty="0">
                <a:latin typeface="+mj-ea"/>
                <a:ea typeface="+mj-ea"/>
              </a:rPr>
              <a:t>記入</a:t>
            </a:r>
            <a:r>
              <a:rPr lang="ja-JP" altLang="en-US" sz="1200" dirty="0" smtClean="0">
                <a:latin typeface="+mj-ea"/>
                <a:ea typeface="+mj-ea"/>
              </a:rPr>
              <a:t>の</a:t>
            </a:r>
            <a:r>
              <a:rPr lang="ja-JP" altLang="en-US" sz="1200" dirty="0">
                <a:latin typeface="+mj-ea"/>
                <a:ea typeface="+mj-ea"/>
              </a:rPr>
              <a:t>上</a:t>
            </a:r>
            <a:r>
              <a:rPr lang="ja-JP" altLang="en-US" sz="1200" dirty="0" smtClean="0">
                <a:latin typeface="+mj-ea"/>
                <a:ea typeface="+mj-ea"/>
              </a:rPr>
              <a:t>、科学技術イノベーション政策プログラム事務局（</a:t>
            </a:r>
            <a:r>
              <a:rPr lang="en-US" altLang="ja-JP" sz="1200" dirty="0" smtClean="0">
                <a:ea typeface="+mj-ea"/>
                <a:hlinkClick r:id="rId7"/>
              </a:rPr>
              <a:t>gist-ml@grips.ac.jp</a:t>
            </a:r>
            <a:r>
              <a:rPr lang="ja-JP" altLang="en-US" sz="1200" dirty="0" smtClean="0">
                <a:latin typeface="+mj-ea"/>
                <a:ea typeface="+mj-ea"/>
              </a:rPr>
              <a:t>）</a:t>
            </a:r>
            <a:r>
              <a:rPr lang="ja-JP" altLang="en-US" sz="1200" dirty="0" smtClean="0">
                <a:latin typeface="+mj-ea"/>
              </a:rPr>
              <a:t>まで</a:t>
            </a:r>
            <a:r>
              <a:rPr lang="ja-JP" altLang="en-US" sz="1200" dirty="0" smtClean="0">
                <a:latin typeface="+mj-ea"/>
                <a:ea typeface="+mj-ea"/>
              </a:rPr>
              <a:t>メールにてお送りください。（応募締め切り：</a:t>
            </a:r>
            <a:r>
              <a:rPr lang="en-US" altLang="ja-JP" sz="1200" dirty="0" smtClean="0">
                <a:latin typeface="+mj-ea"/>
                <a:ea typeface="+mj-ea"/>
              </a:rPr>
              <a:t>2014</a:t>
            </a:r>
            <a:r>
              <a:rPr lang="ja-JP" altLang="en-US" sz="1200" dirty="0" smtClean="0">
                <a:latin typeface="+mj-ea"/>
                <a:ea typeface="+mj-ea"/>
              </a:rPr>
              <a:t>年</a:t>
            </a:r>
            <a:r>
              <a:rPr lang="en-US" altLang="ja-JP" sz="1200" dirty="0" smtClean="0">
                <a:latin typeface="+mj-ea"/>
                <a:ea typeface="+mj-ea"/>
              </a:rPr>
              <a:t>11</a:t>
            </a:r>
            <a:r>
              <a:rPr lang="ja-JP" altLang="en-US" sz="1200" dirty="0" smtClean="0">
                <a:latin typeface="+mj-ea"/>
                <a:ea typeface="+mj-ea"/>
              </a:rPr>
              <a:t>月</a:t>
            </a:r>
            <a:r>
              <a:rPr lang="en-US" altLang="ja-JP" sz="1200" dirty="0" smtClean="0">
                <a:latin typeface="+mj-ea"/>
                <a:ea typeface="+mj-ea"/>
              </a:rPr>
              <a:t>1</a:t>
            </a:r>
            <a:r>
              <a:rPr lang="en-US" altLang="ja-JP" sz="1200" dirty="0">
                <a:latin typeface="+mj-ea"/>
                <a:ea typeface="+mj-ea"/>
              </a:rPr>
              <a:t>2</a:t>
            </a:r>
            <a:r>
              <a:rPr lang="ja-JP" altLang="en-US" sz="1200" dirty="0" smtClean="0">
                <a:latin typeface="+mj-ea"/>
                <a:ea typeface="+mj-ea"/>
              </a:rPr>
              <a:t>日（水）正午）</a:t>
            </a:r>
          </a:p>
          <a:p>
            <a:r>
              <a:rPr lang="ja-JP" altLang="en-US" sz="1200" b="1" dirty="0" smtClean="0"/>
              <a:t>申込用紙ファイルはこちら</a:t>
            </a:r>
            <a:r>
              <a:rPr lang="ja-JP" altLang="en-US" sz="700" dirty="0" smtClean="0"/>
              <a:t>：</a:t>
            </a:r>
            <a:r>
              <a:rPr lang="ja-JP" altLang="en-US" sz="1200" dirty="0" smtClean="0">
                <a:solidFill>
                  <a:srgbClr val="0000FF"/>
                </a:solidFill>
              </a:rPr>
              <a:t>　</a:t>
            </a:r>
            <a:r>
              <a:rPr lang="en-US" altLang="ja-JP" sz="1200" u="sng" dirty="0">
                <a:solidFill>
                  <a:srgbClr val="0000FF"/>
                </a:solidFill>
              </a:rPr>
              <a:t>http://gist.grips.ac.jp/events/2014/10/-grips-1-2.html </a:t>
            </a:r>
            <a:endParaRPr lang="en-US" altLang="ja-JP" sz="1200" u="sng" dirty="0" smtClean="0">
              <a:solidFill>
                <a:srgbClr val="0000FF"/>
              </a:solidFill>
            </a:endParaRPr>
          </a:p>
        </p:txBody>
      </p:sp>
      <p:sp>
        <p:nvSpPr>
          <p:cNvPr id="16" name="角丸四角形 15"/>
          <p:cNvSpPr/>
          <p:nvPr/>
        </p:nvSpPr>
        <p:spPr>
          <a:xfrm>
            <a:off x="24313" y="8481392"/>
            <a:ext cx="6798321" cy="1399894"/>
          </a:xfrm>
          <a:prstGeom prst="roundRect">
            <a:avLst>
              <a:gd name="adj" fmla="val 7652"/>
            </a:avLst>
          </a:prstGeom>
          <a:noFill/>
          <a:ln>
            <a:solidFill>
              <a:srgbClr val="33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3" descr="C:\Users\oyamada\Dropbox\01. 仕事\1_GRIPS\ロゴ\GIST_logo\png\GIST_4C_pos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7405" y="128562"/>
            <a:ext cx="2159747" cy="431950"/>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3789040" y="7329264"/>
            <a:ext cx="2812188" cy="1077218"/>
          </a:xfrm>
          <a:prstGeom prst="rect">
            <a:avLst/>
          </a:prstGeom>
          <a:noFill/>
        </p:spPr>
        <p:txBody>
          <a:bodyPr wrap="square" rtlCol="0">
            <a:spAutoFit/>
          </a:bodyPr>
          <a:lstStyle/>
          <a:p>
            <a:r>
              <a:rPr lang="ja-JP" altLang="en-US" sz="1100" b="1" dirty="0" smtClean="0"/>
              <a:t>対象：</a:t>
            </a:r>
            <a:r>
              <a:rPr lang="ja-JP" altLang="en-US" sz="1100" b="1" dirty="0"/>
              <a:t>　</a:t>
            </a:r>
            <a:endParaRPr lang="en-US" altLang="ja-JP" sz="1100" b="1" dirty="0" smtClean="0"/>
          </a:p>
          <a:p>
            <a:pPr marL="171450" indent="-171450">
              <a:buFontTx/>
              <a:buChar char="-"/>
            </a:pPr>
            <a:r>
              <a:rPr lang="ja-JP" altLang="en-US" sz="900" dirty="0" smtClean="0"/>
              <a:t>大学・研究機関の研究企画・評価担当者</a:t>
            </a:r>
            <a:endParaRPr lang="en-US" altLang="ja-JP" sz="900" dirty="0" smtClean="0"/>
          </a:p>
          <a:p>
            <a:pPr marL="171450" indent="-171450">
              <a:buFontTx/>
              <a:buChar char="-"/>
            </a:pPr>
            <a:r>
              <a:rPr lang="en-US" altLang="ja-JP" sz="900" dirty="0"/>
              <a:t>URA</a:t>
            </a:r>
            <a:r>
              <a:rPr lang="ja-JP" altLang="en-US" sz="900" dirty="0"/>
              <a:t>（</a:t>
            </a:r>
            <a:r>
              <a:rPr lang="en-US" altLang="ja-JP" sz="900" dirty="0"/>
              <a:t>University Research Administrator</a:t>
            </a:r>
            <a:r>
              <a:rPr lang="ja-JP" altLang="en-US" sz="900" dirty="0" smtClean="0"/>
              <a:t>）及び</a:t>
            </a:r>
            <a:r>
              <a:rPr lang="en-US" altLang="ja-JP" sz="900" dirty="0" smtClean="0"/>
              <a:t>URA</a:t>
            </a:r>
            <a:r>
              <a:rPr lang="ja-JP" altLang="en-US" sz="900" dirty="0" smtClean="0"/>
              <a:t>としての進路を希望する方</a:t>
            </a:r>
            <a:endParaRPr lang="en-US" altLang="ja-JP" sz="900" dirty="0" smtClean="0"/>
          </a:p>
          <a:p>
            <a:pPr marL="171450" indent="-171450">
              <a:buFontTx/>
              <a:buChar char="-"/>
            </a:pPr>
            <a:r>
              <a:rPr lang="ja-JP" altLang="en-US" sz="900" dirty="0"/>
              <a:t>大学</a:t>
            </a:r>
            <a:r>
              <a:rPr lang="ja-JP" altLang="en-US" sz="900" dirty="0" smtClean="0"/>
              <a:t>評価・研究評価等に関心を持つ研究者・学生</a:t>
            </a:r>
            <a:r>
              <a:rPr lang="ja-JP" altLang="en-US" sz="900" dirty="0"/>
              <a:t>、</a:t>
            </a:r>
            <a:r>
              <a:rPr lang="ja-JP" altLang="en-US" sz="900" dirty="0" smtClean="0"/>
              <a:t>など</a:t>
            </a:r>
            <a:endParaRPr lang="en-US" altLang="ja-JP" sz="900" dirty="0" smtClean="0"/>
          </a:p>
          <a:p>
            <a:r>
              <a:rPr lang="en-US" altLang="ja-JP" sz="800" dirty="0" smtClean="0"/>
              <a:t>※</a:t>
            </a:r>
            <a:r>
              <a:rPr lang="ja-JP" altLang="en-US" sz="800" dirty="0" smtClean="0"/>
              <a:t>大学評価等に対する前提知識は問いません。</a:t>
            </a:r>
            <a:endParaRPr lang="en-US" altLang="ja-JP" sz="800" dirty="0" smtClean="0"/>
          </a:p>
        </p:txBody>
      </p:sp>
      <p:sp>
        <p:nvSpPr>
          <p:cNvPr id="24" name="角丸四角形 23"/>
          <p:cNvSpPr/>
          <p:nvPr/>
        </p:nvSpPr>
        <p:spPr>
          <a:xfrm>
            <a:off x="127578" y="6321152"/>
            <a:ext cx="1414777" cy="21883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dirty="0" smtClean="0"/>
              <a:t>セミナー概要</a:t>
            </a:r>
            <a:endParaRPr kumimoji="1" lang="ja-JP" altLang="en-US" sz="1200" b="1" dirty="0"/>
          </a:p>
        </p:txBody>
      </p:sp>
    </p:spTree>
    <p:extLst>
      <p:ext uri="{BB962C8B-B14F-4D97-AF65-F5344CB8AC3E}">
        <p14:creationId xmlns:p14="http://schemas.microsoft.com/office/powerpoint/2010/main" val="3582685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3717032" y="3512840"/>
            <a:ext cx="3064594" cy="1725380"/>
          </a:xfrm>
          <a:prstGeom prst="roundRect">
            <a:avLst>
              <a:gd name="adj" fmla="val 7652"/>
            </a:avLst>
          </a:prstGeom>
          <a:solidFill>
            <a:schemeClr val="accent6">
              <a:lumMod val="40000"/>
              <a:lumOff val="6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角丸四角形 24"/>
          <p:cNvSpPr/>
          <p:nvPr/>
        </p:nvSpPr>
        <p:spPr>
          <a:xfrm>
            <a:off x="80763" y="1360068"/>
            <a:ext cx="3581606" cy="3736947"/>
          </a:xfrm>
          <a:prstGeom prst="roundRect">
            <a:avLst>
              <a:gd name="adj" fmla="val 3276"/>
            </a:avLst>
          </a:prstGeom>
          <a:solidFill>
            <a:schemeClr val="accent5">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角丸四角形 25"/>
          <p:cNvSpPr/>
          <p:nvPr/>
        </p:nvSpPr>
        <p:spPr>
          <a:xfrm>
            <a:off x="3717032" y="1360068"/>
            <a:ext cx="3064594" cy="2022809"/>
          </a:xfrm>
          <a:prstGeom prst="roundRect">
            <a:avLst>
              <a:gd name="adj" fmla="val 7652"/>
            </a:avLst>
          </a:prstGeom>
          <a:solidFill>
            <a:schemeClr val="accent5">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p:cNvSpPr/>
          <p:nvPr/>
        </p:nvSpPr>
        <p:spPr>
          <a:xfrm>
            <a:off x="80763" y="5385745"/>
            <a:ext cx="4210472" cy="2303559"/>
          </a:xfrm>
          <a:prstGeom prst="roundRect">
            <a:avLst>
              <a:gd name="adj" fmla="val 7652"/>
            </a:avLst>
          </a:prstGeom>
          <a:solidFill>
            <a:schemeClr val="accent3">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0" y="9319512"/>
            <a:ext cx="6858000" cy="363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1376" y="695817"/>
            <a:ext cx="6597352" cy="584775"/>
          </a:xfrm>
          <a:prstGeom prst="rect">
            <a:avLst/>
          </a:prstGeom>
          <a:noFill/>
        </p:spPr>
        <p:txBody>
          <a:bodyPr wrap="square" rtlCol="0">
            <a:spAutoFit/>
          </a:bodyPr>
          <a:lstStyle/>
          <a:p>
            <a:r>
              <a:rPr lang="en-US" altLang="ja-JP" sz="1400" dirty="0"/>
              <a:t>GRIPS </a:t>
            </a:r>
            <a:r>
              <a:rPr lang="ja-JP" altLang="en-US" sz="1400" dirty="0"/>
              <a:t>大学</a:t>
            </a:r>
            <a:r>
              <a:rPr lang="ja-JP" altLang="en-US" sz="1400" dirty="0" smtClean="0"/>
              <a:t>ベンチマーキングセミナー</a:t>
            </a:r>
            <a:endParaRPr lang="en-US" altLang="ja-JP" sz="1400" dirty="0" smtClean="0"/>
          </a:p>
          <a:p>
            <a:r>
              <a:rPr kumimoji="1" lang="ja-JP" altLang="en-US" dirty="0" smtClean="0"/>
              <a:t>スケジュール・研修内容 </a:t>
            </a:r>
            <a:r>
              <a:rPr lang="ja-JP" altLang="en-US" sz="1400" dirty="0"/>
              <a:t>（詳細スケジュール</a:t>
            </a:r>
            <a:r>
              <a:rPr lang="ja-JP" altLang="en-US" sz="1400" dirty="0" smtClean="0"/>
              <a:t>は変更する場合があります。）</a:t>
            </a:r>
            <a:endParaRPr kumimoji="1" lang="ja-JP" altLang="en-US" sz="1400" dirty="0"/>
          </a:p>
        </p:txBody>
      </p:sp>
      <p:sp>
        <p:nvSpPr>
          <p:cNvPr id="5" name="正方形/長方形 4"/>
          <p:cNvSpPr/>
          <p:nvPr/>
        </p:nvSpPr>
        <p:spPr>
          <a:xfrm>
            <a:off x="18336" y="7735336"/>
            <a:ext cx="6813376" cy="2114208"/>
          </a:xfrm>
          <a:prstGeom prst="rect">
            <a:avLst/>
          </a:prstGeom>
          <a:noFill/>
          <a:ln w="69850" cap="rnd"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30324" y="7807344"/>
            <a:ext cx="6597352" cy="1554272"/>
          </a:xfrm>
          <a:prstGeom prst="rect">
            <a:avLst/>
          </a:prstGeom>
          <a:noFill/>
        </p:spPr>
        <p:txBody>
          <a:bodyPr wrap="square" rtlCol="0">
            <a:spAutoFit/>
          </a:bodyPr>
          <a:lstStyle/>
          <a:p>
            <a:r>
              <a:rPr kumimoji="1" lang="ja-JP" altLang="en-US" sz="1400" b="1" dirty="0" smtClean="0"/>
              <a:t>政策研究大学院大学　科学技術イノベーション政策プログラムについて</a:t>
            </a:r>
            <a:endParaRPr kumimoji="1" lang="en-US" altLang="ja-JP" sz="1400" b="1" dirty="0" smtClean="0"/>
          </a:p>
          <a:p>
            <a:r>
              <a:rPr lang="ja-JP" altLang="en-US" sz="1400" b="1" dirty="0" smtClean="0"/>
              <a:t>ＧＲＩＰＳ </a:t>
            </a:r>
            <a:r>
              <a:rPr lang="en-US" altLang="ja-JP" sz="1400" b="1" dirty="0" smtClean="0"/>
              <a:t>Innovation, Science and Technology Policy Program (GIST)</a:t>
            </a:r>
          </a:p>
          <a:p>
            <a:endParaRPr kumimoji="1" lang="en-US" altLang="ja-JP" sz="400" b="1" dirty="0" smtClean="0"/>
          </a:p>
          <a:p>
            <a:r>
              <a:rPr lang="ja-JP" altLang="en-US" sz="900" dirty="0" smtClean="0"/>
              <a:t>　政策研究大学院大学では、科学的</a:t>
            </a:r>
            <a:r>
              <a:rPr lang="ja-JP" altLang="en-US" sz="900" dirty="0"/>
              <a:t>なアプローチを用いて、科学技術イノベーション政策の</a:t>
            </a:r>
            <a:r>
              <a:rPr lang="ja-JP" altLang="en-US" sz="900" dirty="0" smtClean="0"/>
              <a:t>企画、立案</a:t>
            </a:r>
            <a:r>
              <a:rPr lang="ja-JP" altLang="en-US" sz="900" dirty="0"/>
              <a:t>、遂行、評価、修正を行うことができる人材の育成を目的とする専門の学位プログラム（修士課程・博士課程</a:t>
            </a:r>
            <a:r>
              <a:rPr lang="ja-JP" altLang="en-US" sz="900" dirty="0" smtClean="0"/>
              <a:t>）を開設しました。総合的</a:t>
            </a:r>
            <a:r>
              <a:rPr lang="ja-JP" altLang="en-US" sz="900" dirty="0"/>
              <a:t>なカリキュラムにより</a:t>
            </a:r>
            <a:r>
              <a:rPr lang="ja-JP" altLang="en-US" sz="900" dirty="0" smtClean="0"/>
              <a:t>、高度</a:t>
            </a:r>
            <a:r>
              <a:rPr lang="ja-JP" altLang="en-US" sz="900" dirty="0"/>
              <a:t>の政策分析能力と企画力、複数の</a:t>
            </a:r>
            <a:r>
              <a:rPr lang="ja-JP" altLang="en-US" sz="900" dirty="0" smtClean="0"/>
              <a:t>ディシプリンにわたる理論</a:t>
            </a:r>
            <a:r>
              <a:rPr lang="ja-JP" altLang="en-US" sz="900" dirty="0"/>
              <a:t>・方法論、社会科学諸分野での研究・分析能力等</a:t>
            </a:r>
            <a:r>
              <a:rPr lang="ja-JP" altLang="en-US" sz="900" dirty="0" smtClean="0"/>
              <a:t>を身につけた人材の育成を目指します。また、文部科学省「科学技術イノベーション政策における</a:t>
            </a:r>
            <a:r>
              <a:rPr lang="en-US" altLang="ja-JP" sz="900" dirty="0" smtClean="0"/>
              <a:t>『</a:t>
            </a:r>
            <a:r>
              <a:rPr lang="ja-JP" altLang="en-US" sz="900" dirty="0" smtClean="0"/>
              <a:t>政策のための科学</a:t>
            </a:r>
            <a:r>
              <a:rPr lang="en-US" altLang="ja-JP" sz="900" dirty="0" smtClean="0"/>
              <a:t>』</a:t>
            </a:r>
            <a:r>
              <a:rPr lang="ja-JP" altLang="en-US" sz="900" dirty="0" smtClean="0"/>
              <a:t>」推進事業（略称：</a:t>
            </a:r>
            <a:r>
              <a:rPr lang="en-US" altLang="ja-JP" sz="900" dirty="0" err="1" smtClean="0"/>
              <a:t>SciREX</a:t>
            </a:r>
            <a:r>
              <a:rPr lang="ja-JP" altLang="en-US" sz="900" dirty="0" smtClean="0"/>
              <a:t>）の基盤的研究・人材育成総合拠点として、関係府省</a:t>
            </a:r>
            <a:r>
              <a:rPr lang="ja-JP" altLang="en-US" sz="900" dirty="0"/>
              <a:t>、国内外の関連機関等とのネットワークを活用しつつ</a:t>
            </a:r>
            <a:r>
              <a:rPr lang="ja-JP" altLang="en-US" sz="900" dirty="0" smtClean="0"/>
              <a:t>、東京大学、一橋大学、大阪大学（京都大学と共同）、九州大学といった他の拠点校とも連携し、科学技術イノベーション政策</a:t>
            </a:r>
            <a:r>
              <a:rPr lang="ja-JP" altLang="en-US" sz="900" dirty="0"/>
              <a:t>のための</a:t>
            </a:r>
            <a:r>
              <a:rPr lang="ja-JP" altLang="en-US" sz="900" dirty="0" smtClean="0"/>
              <a:t>科学の発展とコミュニティ形成にむけて取り組んでいます。</a:t>
            </a:r>
            <a:endParaRPr lang="en-US" altLang="ja-JP" sz="900" dirty="0" smtClean="0"/>
          </a:p>
        </p:txBody>
      </p:sp>
      <p:sp>
        <p:nvSpPr>
          <p:cNvPr id="8" name="テキスト ボックス 7"/>
          <p:cNvSpPr txBox="1"/>
          <p:nvPr/>
        </p:nvSpPr>
        <p:spPr>
          <a:xfrm>
            <a:off x="163497" y="9351450"/>
            <a:ext cx="6597352" cy="400110"/>
          </a:xfrm>
          <a:prstGeom prst="rect">
            <a:avLst/>
          </a:prstGeom>
          <a:noFill/>
        </p:spPr>
        <p:txBody>
          <a:bodyPr wrap="square" rtlCol="0">
            <a:spAutoFit/>
          </a:bodyPr>
          <a:lstStyle/>
          <a:p>
            <a:r>
              <a:rPr lang="en-US" altLang="ja-JP" sz="1000" b="1" dirty="0" smtClean="0"/>
              <a:t>GIST</a:t>
            </a:r>
            <a:r>
              <a:rPr lang="ja-JP" altLang="en-US" sz="1000" b="1" dirty="0" smtClean="0"/>
              <a:t>ウェブサイト</a:t>
            </a:r>
            <a:r>
              <a:rPr lang="ja-JP" altLang="en-US" sz="1000" dirty="0" smtClean="0"/>
              <a:t>：</a:t>
            </a:r>
            <a:r>
              <a:rPr lang="en-US" altLang="ja-JP" sz="1000" dirty="0">
                <a:hlinkClick r:id="rId2"/>
              </a:rPr>
              <a:t>http://www3.grips.ac.jp/~gist/</a:t>
            </a:r>
            <a:endParaRPr lang="en-US" altLang="ja-JP" sz="1000" dirty="0" smtClean="0"/>
          </a:p>
          <a:p>
            <a:r>
              <a:rPr lang="en-US" altLang="ja-JP" sz="1000" b="1" dirty="0" err="1" smtClean="0"/>
              <a:t>SciREX</a:t>
            </a:r>
            <a:r>
              <a:rPr lang="ja-JP" altLang="en-US" sz="1000" b="1" dirty="0" smtClean="0"/>
              <a:t>基盤的研究・人材育成拠点ポータル</a:t>
            </a:r>
            <a:r>
              <a:rPr lang="ja-JP" altLang="en-US" sz="1000" dirty="0" smtClean="0"/>
              <a:t>：</a:t>
            </a:r>
            <a:r>
              <a:rPr lang="en-US" altLang="ja-JP" sz="1000" dirty="0">
                <a:hlinkClick r:id="rId3"/>
              </a:rPr>
              <a:t>http://scirex.grips.ac.jp/</a:t>
            </a:r>
            <a:endParaRPr lang="en-US" altLang="ja-JP" sz="1000" dirty="0" smtClean="0"/>
          </a:p>
        </p:txBody>
      </p:sp>
      <p:pic>
        <p:nvPicPr>
          <p:cNvPr id="2051" name="Picture 3" descr="C:\Users\oyamada\Dropbox\01. 仕事\1_GRIPS\ロゴ\GIST_logo\png\GIST_4C_po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7112" y="9319457"/>
            <a:ext cx="2344514" cy="46890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3789150" y="3668426"/>
            <a:ext cx="3010644" cy="1631216"/>
          </a:xfrm>
          <a:prstGeom prst="rect">
            <a:avLst/>
          </a:prstGeom>
          <a:noFill/>
        </p:spPr>
        <p:txBody>
          <a:bodyPr wrap="square" rtlCol="0">
            <a:spAutoFit/>
          </a:bodyPr>
          <a:lstStyle/>
          <a:p>
            <a:pPr marL="171450" indent="-171450">
              <a:buFont typeface="Arial" panose="020B0604020202020204" pitchFamily="34" charset="0"/>
              <a:buChar char="•"/>
            </a:pPr>
            <a:r>
              <a:rPr lang="ja-JP" altLang="en-US" sz="1000" dirty="0" smtClean="0">
                <a:latin typeface="+mj-ea"/>
              </a:rPr>
              <a:t>受講者</a:t>
            </a:r>
            <a:r>
              <a:rPr lang="ja-JP" altLang="en-US" sz="1000" dirty="0">
                <a:latin typeface="+mj-ea"/>
              </a:rPr>
              <a:t>からの</a:t>
            </a:r>
            <a:r>
              <a:rPr lang="ja-JP" altLang="en-US" sz="1000" dirty="0" smtClean="0">
                <a:latin typeface="+mj-ea"/>
              </a:rPr>
              <a:t>発表</a:t>
            </a:r>
            <a:r>
              <a:rPr lang="ja-JP" altLang="en-US" sz="1000" dirty="0">
                <a:latin typeface="+mj-ea"/>
              </a:rPr>
              <a:t>については</a:t>
            </a:r>
            <a:r>
              <a:rPr lang="ja-JP" altLang="en-US" sz="1000" dirty="0" smtClean="0">
                <a:latin typeface="+mj-ea"/>
              </a:rPr>
              <a:t>、受講者間</a:t>
            </a:r>
            <a:r>
              <a:rPr lang="ja-JP" altLang="en-US" sz="1000" dirty="0">
                <a:latin typeface="+mj-ea"/>
              </a:rPr>
              <a:t>で共有可能</a:t>
            </a:r>
            <a:r>
              <a:rPr lang="ja-JP" altLang="en-US" sz="1000" dirty="0" smtClean="0">
                <a:latin typeface="+mj-ea"/>
              </a:rPr>
              <a:t>な範囲で</a:t>
            </a:r>
            <a:r>
              <a:rPr lang="ja-JP" altLang="en-US" sz="1000" dirty="0">
                <a:latin typeface="+mj-ea"/>
              </a:rPr>
              <a:t>結構です</a:t>
            </a:r>
            <a:r>
              <a:rPr lang="ja-JP" altLang="en-US" sz="1000" dirty="0" smtClean="0">
                <a:latin typeface="+mj-ea"/>
              </a:rPr>
              <a:t>。</a:t>
            </a:r>
            <a:endParaRPr lang="en-US" altLang="ja-JP" sz="1000" dirty="0">
              <a:latin typeface="+mj-ea"/>
            </a:endParaRPr>
          </a:p>
          <a:p>
            <a:pPr marL="171450" indent="-171450">
              <a:buFont typeface="Arial" panose="020B0604020202020204" pitchFamily="34" charset="0"/>
              <a:buChar char="•"/>
            </a:pPr>
            <a:r>
              <a:rPr lang="ja-JP" altLang="en-US" sz="1000" dirty="0" smtClean="0">
                <a:latin typeface="+mj-ea"/>
              </a:rPr>
              <a:t>個別</a:t>
            </a:r>
            <a:r>
              <a:rPr lang="ja-JP" altLang="en-US" sz="1000" dirty="0">
                <a:latin typeface="+mj-ea"/>
              </a:rPr>
              <a:t>具体的な分析支援のご要望がある場合は、研修終了後に別途検討させていただきます</a:t>
            </a:r>
            <a:r>
              <a:rPr lang="ja-JP" altLang="en-US" sz="1000" dirty="0" smtClean="0">
                <a:latin typeface="+mj-ea"/>
              </a:rPr>
              <a:t>。</a:t>
            </a:r>
            <a:endParaRPr lang="en-US" altLang="ja-JP" sz="1000" b="1" dirty="0"/>
          </a:p>
          <a:p>
            <a:pPr marL="171450" indent="-171450">
              <a:buFont typeface="Arial" panose="020B0604020202020204" pitchFamily="34" charset="0"/>
              <a:buChar char="•"/>
            </a:pPr>
            <a:r>
              <a:rPr lang="ja-JP" altLang="en-US" sz="1000" dirty="0"/>
              <a:t>必須ではありませんが、</a:t>
            </a:r>
            <a:r>
              <a:rPr lang="ja-JP" altLang="en-US" sz="1000" dirty="0" smtClean="0"/>
              <a:t>ノートパソコン（</a:t>
            </a:r>
            <a:r>
              <a:rPr lang="en-US" altLang="ja-JP" sz="1000" dirty="0" smtClean="0"/>
              <a:t>Microsoft Excel</a:t>
            </a:r>
            <a:r>
              <a:rPr lang="ja-JP" altLang="en-US" sz="1000" dirty="0"/>
              <a:t> </a:t>
            </a:r>
            <a:r>
              <a:rPr lang="en-US" altLang="ja-JP" sz="1000" dirty="0" smtClean="0"/>
              <a:t>2010</a:t>
            </a:r>
            <a:r>
              <a:rPr lang="ja-JP" altLang="en-US" sz="1000" dirty="0" smtClean="0"/>
              <a:t>以上導入モデル）をご持参いただくと便利です。（研修で用いるデータはこちらでご用意いたします）</a:t>
            </a:r>
            <a:endParaRPr lang="en-US" altLang="ja-JP" sz="1000" dirty="0"/>
          </a:p>
          <a:p>
            <a:pPr marL="171450" indent="-171450">
              <a:buFont typeface="Arial" panose="020B0604020202020204" pitchFamily="34" charset="0"/>
              <a:buChar char="•"/>
            </a:pPr>
            <a:r>
              <a:rPr lang="en-US" altLang="ja-JP" sz="1000" dirty="0" smtClean="0"/>
              <a:t>1</a:t>
            </a:r>
            <a:r>
              <a:rPr lang="ja-JP" altLang="en-US" sz="1000" dirty="0" smtClean="0"/>
              <a:t>日目（前期）の研修</a:t>
            </a:r>
            <a:r>
              <a:rPr lang="ja-JP" altLang="en-US" sz="1000" dirty="0"/>
              <a:t>終了後、会費制の懇親会の開催を予定しております</a:t>
            </a:r>
            <a:r>
              <a:rPr lang="ja-JP" altLang="en-US" sz="1000" dirty="0" smtClean="0"/>
              <a:t>。</a:t>
            </a:r>
            <a:endParaRPr lang="en-US" altLang="ja-JP" sz="1000" dirty="0"/>
          </a:p>
        </p:txBody>
      </p:sp>
      <p:pic>
        <p:nvPicPr>
          <p:cNvPr id="12" name="Picture 4" descr="http://www.grips.ac.jp/cms/wp-content/uploads/2012/03/map_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1196" y="5385745"/>
            <a:ext cx="2479501" cy="22315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757730" y="5370240"/>
            <a:ext cx="1343678" cy="230832"/>
          </a:xfrm>
          <a:prstGeom prst="rect">
            <a:avLst/>
          </a:prstGeom>
          <a:noFill/>
        </p:spPr>
        <p:txBody>
          <a:bodyPr wrap="square" rtlCol="0">
            <a:spAutoFit/>
          </a:bodyPr>
          <a:lstStyle/>
          <a:p>
            <a:pPr algn="ctr"/>
            <a:r>
              <a:rPr kumimoji="1" lang="ja-JP" altLang="en-US" sz="900" dirty="0" smtClean="0"/>
              <a:t>＜会場周辺図＞</a:t>
            </a:r>
            <a:endParaRPr kumimoji="1" lang="en-US" altLang="ja-JP" sz="900" dirty="0" smtClean="0"/>
          </a:p>
        </p:txBody>
      </p:sp>
      <p:sp>
        <p:nvSpPr>
          <p:cNvPr id="17" name="テキスト ボックス 16"/>
          <p:cNvSpPr txBox="1"/>
          <p:nvPr/>
        </p:nvSpPr>
        <p:spPr>
          <a:xfrm>
            <a:off x="877017" y="5485219"/>
            <a:ext cx="3248033" cy="276999"/>
          </a:xfrm>
          <a:prstGeom prst="rect">
            <a:avLst/>
          </a:prstGeom>
          <a:noFill/>
        </p:spPr>
        <p:txBody>
          <a:bodyPr wrap="square" rtlCol="0">
            <a:spAutoFit/>
          </a:bodyPr>
          <a:lstStyle/>
          <a:p>
            <a:r>
              <a:rPr lang="ja-JP" altLang="en-US" sz="1200" dirty="0" smtClean="0"/>
              <a:t>桑原輝隆　政策研究大学院大学教授</a:t>
            </a:r>
            <a:endParaRPr lang="en-US" altLang="ja-JP" sz="1200" dirty="0" smtClean="0"/>
          </a:p>
        </p:txBody>
      </p:sp>
      <p:sp>
        <p:nvSpPr>
          <p:cNvPr id="18" name="テキスト ボックス 17"/>
          <p:cNvSpPr txBox="1"/>
          <p:nvPr/>
        </p:nvSpPr>
        <p:spPr>
          <a:xfrm>
            <a:off x="877018" y="6348334"/>
            <a:ext cx="3248033" cy="400110"/>
          </a:xfrm>
          <a:prstGeom prst="rect">
            <a:avLst/>
          </a:prstGeom>
          <a:noFill/>
        </p:spPr>
        <p:txBody>
          <a:bodyPr wrap="square" rtlCol="0">
            <a:spAutoFit/>
          </a:bodyPr>
          <a:lstStyle/>
          <a:p>
            <a:pPr>
              <a:lnSpc>
                <a:spcPts val="1200"/>
              </a:lnSpc>
            </a:pPr>
            <a:r>
              <a:rPr lang="ja-JP" altLang="en-US" sz="1200" dirty="0" smtClean="0">
                <a:latin typeface="+mn-ea"/>
              </a:rPr>
              <a:t>阪　彩香　政策研究大学院大学連携准教授</a:t>
            </a:r>
            <a:endParaRPr lang="en-US" altLang="ja-JP" sz="1200" dirty="0" smtClean="0">
              <a:latin typeface="+mn-ea"/>
            </a:endParaRPr>
          </a:p>
          <a:p>
            <a:pPr>
              <a:lnSpc>
                <a:spcPts val="1200"/>
              </a:lnSpc>
            </a:pPr>
            <a:r>
              <a:rPr lang="ja-JP" altLang="en-US" sz="1200" dirty="0">
                <a:latin typeface="+mn-ea"/>
              </a:rPr>
              <a:t>　</a:t>
            </a:r>
            <a:r>
              <a:rPr lang="ja-JP" altLang="en-US" sz="1200" dirty="0" smtClean="0">
                <a:latin typeface="+mn-ea"/>
              </a:rPr>
              <a:t>　　　　　　</a:t>
            </a:r>
            <a:r>
              <a:rPr lang="ja-JP" altLang="en-US" sz="800" dirty="0" smtClean="0">
                <a:latin typeface="+mn-ea"/>
              </a:rPr>
              <a:t>（文部科学省科学技術・学術政策研究所主任研究官）</a:t>
            </a:r>
            <a:endParaRPr lang="en-US" altLang="ja-JP" sz="800" dirty="0" smtClean="0">
              <a:latin typeface="+mn-ea"/>
            </a:endParaRPr>
          </a:p>
        </p:txBody>
      </p:sp>
      <p:pic>
        <p:nvPicPr>
          <p:cNvPr id="1026" name="Picture 2" descr="C:\Users\oyamada\Desktop\sfaff_kuwahar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162" y="5578803"/>
            <a:ext cx="590550" cy="766763"/>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929644" y="5717392"/>
            <a:ext cx="3429000" cy="630942"/>
          </a:xfrm>
          <a:prstGeom prst="rect">
            <a:avLst/>
          </a:prstGeom>
        </p:spPr>
        <p:txBody>
          <a:bodyPr>
            <a:spAutoFit/>
          </a:bodyPr>
          <a:lstStyle/>
          <a:p>
            <a:r>
              <a:rPr lang="ja-JP" altLang="en-US" sz="700" dirty="0"/>
              <a:t>１９７５年東京大学教養学部基礎科学科卒、１９７７年同大学院理学系研究科相関理化学専門課程修士課程修了、同年科学技術庁入庁。振興局、計画局、原子力局、原子力安全局などで勤務の後、１９８９年より科学技術政策研究所に在籍</a:t>
            </a:r>
            <a:r>
              <a:rPr lang="ja-JP" altLang="en-US" sz="700" dirty="0" smtClean="0"/>
              <a:t>。同研究所</a:t>
            </a:r>
            <a:r>
              <a:rPr lang="ja-JP" altLang="en-US" sz="700" dirty="0"/>
              <a:t>上席研究官、総括上席研究官、科学技術動向研究センター</a:t>
            </a:r>
            <a:r>
              <a:rPr lang="ja-JP" altLang="en-US" sz="700" dirty="0" smtClean="0"/>
              <a:t>長、総務研究官を経て、</a:t>
            </a:r>
            <a:r>
              <a:rPr lang="ja-JP" altLang="en-US" sz="700" dirty="0"/>
              <a:t>２０１０年</a:t>
            </a:r>
            <a:r>
              <a:rPr lang="ja-JP" altLang="en-US" sz="700" dirty="0" smtClean="0"/>
              <a:t>７月より２０１３年３月まで所長。２０１３年１１月より現職。</a:t>
            </a:r>
            <a:endParaRPr lang="ja-JP" altLang="en-US" sz="700" dirty="0"/>
          </a:p>
        </p:txBody>
      </p:sp>
      <p:sp>
        <p:nvSpPr>
          <p:cNvPr id="20" name="正方形/長方形 19"/>
          <p:cNvSpPr/>
          <p:nvPr/>
        </p:nvSpPr>
        <p:spPr>
          <a:xfrm>
            <a:off x="918482" y="6681192"/>
            <a:ext cx="3361591" cy="738664"/>
          </a:xfrm>
          <a:prstGeom prst="rect">
            <a:avLst/>
          </a:prstGeom>
        </p:spPr>
        <p:txBody>
          <a:bodyPr wrap="square">
            <a:spAutoFit/>
          </a:bodyPr>
          <a:lstStyle/>
          <a:p>
            <a:r>
              <a:rPr lang="en-US" altLang="ja-JP" sz="700" dirty="0" smtClean="0">
                <a:latin typeface="+mn-ea"/>
              </a:rPr>
              <a:t>2004</a:t>
            </a:r>
            <a:r>
              <a:rPr lang="ja-JP" altLang="en-US" sz="700" dirty="0" smtClean="0">
                <a:latin typeface="+mn-ea"/>
              </a:rPr>
              <a:t>年東京大学大学院新領域創成科学研究科にて、博士号（生命科学）を取得。同年、文部科学省科学技術・学術政策研究所特別研究員として勤務。</a:t>
            </a:r>
            <a:r>
              <a:rPr lang="en-US" altLang="ja-JP" sz="700" dirty="0" smtClean="0">
                <a:latin typeface="+mn-ea"/>
              </a:rPr>
              <a:t>2005</a:t>
            </a:r>
            <a:r>
              <a:rPr lang="ja-JP" altLang="en-US" sz="700" dirty="0" smtClean="0">
                <a:latin typeface="+mn-ea"/>
              </a:rPr>
              <a:t>年より同研究所任期付研究員、</a:t>
            </a:r>
            <a:r>
              <a:rPr lang="en-US" altLang="ja-JP" sz="700" dirty="0" smtClean="0">
                <a:latin typeface="+mn-ea"/>
              </a:rPr>
              <a:t>2010</a:t>
            </a:r>
            <a:r>
              <a:rPr lang="ja-JP" altLang="en-US" sz="700" dirty="0" smtClean="0">
                <a:latin typeface="+mn-ea"/>
              </a:rPr>
              <a:t>年より同研究所主任研究官となり現在に至る。</a:t>
            </a:r>
            <a:r>
              <a:rPr lang="en-US" altLang="ja-JP" sz="700" dirty="0" smtClean="0">
                <a:latin typeface="+mn-ea"/>
              </a:rPr>
              <a:t>2013</a:t>
            </a:r>
            <a:r>
              <a:rPr lang="ja-JP" altLang="en-US" sz="700" dirty="0" smtClean="0">
                <a:latin typeface="+mn-ea"/>
              </a:rPr>
              <a:t>年より政策研究大学院大学連携准教授。</a:t>
            </a:r>
            <a:r>
              <a:rPr lang="ja-JP" altLang="ja-JP" sz="700" dirty="0" smtClean="0"/>
              <a:t>基礎</a:t>
            </a:r>
            <a:r>
              <a:rPr lang="ja-JP" altLang="ja-JP" sz="700" dirty="0"/>
              <a:t>研究を中心とした各国の研究活動のベンチマーキング、基礎研究を俯瞰的に把握する手法開発、日本の大学に関するシステム分析などに従事</a:t>
            </a:r>
            <a:r>
              <a:rPr lang="ja-JP" altLang="ja-JP" sz="700" dirty="0" smtClean="0"/>
              <a:t>。</a:t>
            </a:r>
            <a:endParaRPr lang="en-US" altLang="ja-JP" sz="700" dirty="0" smtClean="0">
              <a:latin typeface="+mn-ea"/>
            </a:endParaRPr>
          </a:p>
        </p:txBody>
      </p:sp>
      <p:sp>
        <p:nvSpPr>
          <p:cNvPr id="22" name="テキスト ボックス 21"/>
          <p:cNvSpPr txBox="1"/>
          <p:nvPr/>
        </p:nvSpPr>
        <p:spPr>
          <a:xfrm>
            <a:off x="184808" y="1496616"/>
            <a:ext cx="3477561" cy="3631763"/>
          </a:xfrm>
          <a:prstGeom prst="rect">
            <a:avLst/>
          </a:prstGeom>
          <a:noFill/>
        </p:spPr>
        <p:txBody>
          <a:bodyPr wrap="square" rtlCol="0">
            <a:spAutoFit/>
          </a:bodyPr>
          <a:lstStyle/>
          <a:p>
            <a:r>
              <a:rPr lang="en-US" altLang="ja-JP" sz="1100" dirty="0" smtClean="0"/>
              <a:t>【1</a:t>
            </a:r>
            <a:r>
              <a:rPr lang="ja-JP" altLang="en-US" sz="1100" dirty="0" smtClean="0"/>
              <a:t>日目</a:t>
            </a:r>
            <a:r>
              <a:rPr lang="en-US" altLang="ja-JP" sz="1100" dirty="0" smtClean="0"/>
              <a:t>】</a:t>
            </a:r>
            <a:r>
              <a:rPr lang="en-US" altLang="ja-JP" sz="1100" u="sng" dirty="0" smtClean="0"/>
              <a:t>2014</a:t>
            </a:r>
            <a:r>
              <a:rPr lang="ja-JP" altLang="en-US" sz="1100" u="sng" dirty="0" smtClean="0"/>
              <a:t>年</a:t>
            </a:r>
            <a:r>
              <a:rPr lang="en-US" altLang="ja-JP" sz="1100" u="sng" dirty="0"/>
              <a:t>11</a:t>
            </a:r>
            <a:r>
              <a:rPr lang="ja-JP" altLang="en-US" sz="1100" u="sng" dirty="0" smtClean="0"/>
              <a:t>月</a:t>
            </a:r>
            <a:r>
              <a:rPr lang="en-US" altLang="ja-JP" sz="1100" u="sng" dirty="0" smtClean="0"/>
              <a:t>19</a:t>
            </a:r>
            <a:r>
              <a:rPr lang="ja-JP" altLang="en-US" sz="1100" u="sng" dirty="0" smtClean="0"/>
              <a:t>日</a:t>
            </a:r>
            <a:r>
              <a:rPr lang="ja-JP" altLang="en-US" sz="1100" u="sng" dirty="0"/>
              <a:t>（水）</a:t>
            </a:r>
            <a:r>
              <a:rPr lang="en-US" altLang="ja-JP" sz="1100" u="sng" dirty="0"/>
              <a:t>13:00</a:t>
            </a:r>
            <a:r>
              <a:rPr lang="ja-JP" altLang="en-US" sz="1100" u="sng" dirty="0"/>
              <a:t>～</a:t>
            </a:r>
            <a:r>
              <a:rPr lang="en-US" altLang="ja-JP" sz="1100" u="sng" dirty="0" smtClean="0"/>
              <a:t>18:00 @4A</a:t>
            </a:r>
          </a:p>
          <a:p>
            <a:r>
              <a:rPr lang="ja-JP" altLang="en-US" sz="1000" dirty="0" smtClean="0"/>
              <a:t>　現在提供されている分析結果等についての紹介を中心に行います。</a:t>
            </a:r>
            <a:endParaRPr lang="en-US" altLang="ja-JP" sz="1000" dirty="0" smtClean="0"/>
          </a:p>
          <a:p>
            <a:r>
              <a:rPr lang="ja-JP" altLang="en-US" sz="400" dirty="0"/>
              <a:t>　</a:t>
            </a:r>
          </a:p>
          <a:p>
            <a:r>
              <a:rPr lang="ja-JP" altLang="en-US" sz="1000" dirty="0" smtClean="0"/>
              <a:t>　・</a:t>
            </a:r>
            <a:r>
              <a:rPr lang="ja-JP" altLang="en-US" sz="1000" dirty="0"/>
              <a:t>ガイダンス・受講者の紹介</a:t>
            </a:r>
          </a:p>
          <a:p>
            <a:r>
              <a:rPr lang="ja-JP" altLang="en-US" sz="1000" dirty="0" smtClean="0"/>
              <a:t>　・</a:t>
            </a:r>
            <a:r>
              <a:rPr lang="ja-JP" altLang="en-US" sz="1000" dirty="0"/>
              <a:t>論文から見る国際的な研究動向</a:t>
            </a:r>
          </a:p>
          <a:p>
            <a:r>
              <a:rPr lang="ja-JP" altLang="en-US" sz="1000" dirty="0" smtClean="0"/>
              <a:t>　・</a:t>
            </a:r>
            <a:r>
              <a:rPr lang="ja-JP" altLang="en-US" sz="1000" dirty="0"/>
              <a:t>国際的大学ランキング</a:t>
            </a:r>
          </a:p>
          <a:p>
            <a:r>
              <a:rPr lang="ja-JP" altLang="en-US" sz="1000" dirty="0" smtClean="0"/>
              <a:t>　・</a:t>
            </a:r>
            <a:r>
              <a:rPr lang="ja-JP" altLang="en-US" sz="1000" dirty="0"/>
              <a:t>日本の大学ベンチマーキングの結果</a:t>
            </a:r>
          </a:p>
          <a:p>
            <a:r>
              <a:rPr lang="ja-JP" altLang="en-US" sz="1000" dirty="0" smtClean="0"/>
              <a:t>　・</a:t>
            </a:r>
            <a:r>
              <a:rPr lang="ja-JP" altLang="en-US" sz="1000" dirty="0"/>
              <a:t>日独の大学ベンチマーキング比較</a:t>
            </a:r>
          </a:p>
          <a:p>
            <a:r>
              <a:rPr lang="ja-JP" altLang="en-US" sz="1000" dirty="0" smtClean="0"/>
              <a:t>　・</a:t>
            </a:r>
            <a:r>
              <a:rPr lang="ja-JP" altLang="en-US" sz="1000" dirty="0"/>
              <a:t>研究費と論文の関係（科研費の場合）</a:t>
            </a:r>
          </a:p>
          <a:p>
            <a:r>
              <a:rPr lang="ja-JP" altLang="en-US" sz="1000" dirty="0" smtClean="0"/>
              <a:t>　・</a:t>
            </a:r>
            <a:r>
              <a:rPr lang="ja-JP" altLang="en-US" sz="1000" dirty="0"/>
              <a:t>サイエンスマップ</a:t>
            </a:r>
          </a:p>
          <a:p>
            <a:endParaRPr lang="en-US" altLang="ja-JP" sz="1000" dirty="0" smtClean="0"/>
          </a:p>
          <a:p>
            <a:r>
              <a:rPr lang="en-US" altLang="ja-JP" sz="1100" dirty="0" smtClean="0"/>
              <a:t>【2</a:t>
            </a:r>
            <a:r>
              <a:rPr lang="ja-JP" altLang="en-US" sz="1100" dirty="0" smtClean="0"/>
              <a:t>日目</a:t>
            </a:r>
            <a:r>
              <a:rPr lang="en-US" altLang="ja-JP" sz="1100" dirty="0" smtClean="0"/>
              <a:t>】</a:t>
            </a:r>
            <a:r>
              <a:rPr lang="en-US" altLang="ja-JP" sz="1100" u="sng" dirty="0" smtClean="0"/>
              <a:t>2014</a:t>
            </a:r>
            <a:r>
              <a:rPr lang="ja-JP" altLang="en-US" sz="1100" u="sng" dirty="0" smtClean="0"/>
              <a:t>年</a:t>
            </a:r>
            <a:r>
              <a:rPr lang="en-US" altLang="ja-JP" sz="1100" u="sng" dirty="0" smtClean="0"/>
              <a:t>11</a:t>
            </a:r>
            <a:r>
              <a:rPr lang="ja-JP" altLang="en-US" sz="1100" u="sng" dirty="0" smtClean="0"/>
              <a:t>月</a:t>
            </a:r>
            <a:r>
              <a:rPr lang="en-US" altLang="ja-JP" sz="1100" u="sng" dirty="0" smtClean="0"/>
              <a:t>20</a:t>
            </a:r>
            <a:r>
              <a:rPr lang="ja-JP" altLang="en-US" sz="1100" u="sng" dirty="0" smtClean="0"/>
              <a:t>日</a:t>
            </a:r>
            <a:r>
              <a:rPr lang="ja-JP" altLang="en-US" sz="1100" u="sng" dirty="0"/>
              <a:t>（木）</a:t>
            </a:r>
            <a:r>
              <a:rPr lang="en-US" altLang="ja-JP" sz="1100" u="sng" dirty="0"/>
              <a:t>10:00</a:t>
            </a:r>
            <a:r>
              <a:rPr lang="ja-JP" altLang="en-US" sz="1100" u="sng" dirty="0"/>
              <a:t>～</a:t>
            </a:r>
            <a:r>
              <a:rPr lang="en-US" altLang="ja-JP" sz="1100" u="sng" dirty="0"/>
              <a:t>18:00 @4A</a:t>
            </a:r>
            <a:endParaRPr lang="en-US" altLang="ja-JP" sz="1100" u="sng" dirty="0" smtClean="0"/>
          </a:p>
          <a:p>
            <a:r>
              <a:rPr lang="ja-JP" altLang="en-US" sz="1000" dirty="0" smtClean="0"/>
              <a:t>　論文</a:t>
            </a:r>
            <a:r>
              <a:rPr lang="ja-JP" altLang="en-US" sz="1000" dirty="0"/>
              <a:t>データベース</a:t>
            </a:r>
            <a:r>
              <a:rPr lang="en-US" altLang="ja-JP" sz="1000" dirty="0"/>
              <a:t>(Web of Science)</a:t>
            </a:r>
            <a:r>
              <a:rPr lang="ja-JP" altLang="en-US" sz="1000" dirty="0"/>
              <a:t>についての情報の提供を行うと共に、現状分析を研究マネジメントへの応用まで深めていく上での問題意識、方法論等について参加者から発表して</a:t>
            </a:r>
            <a:r>
              <a:rPr lang="ja-JP" altLang="en-US" sz="1000" dirty="0" smtClean="0"/>
              <a:t>いただ</a:t>
            </a:r>
            <a:r>
              <a:rPr lang="ja-JP" altLang="en-US" sz="1000" dirty="0"/>
              <a:t>き</a:t>
            </a:r>
            <a:r>
              <a:rPr lang="ja-JP" altLang="en-US" sz="1000" dirty="0" smtClean="0"/>
              <a:t>、</a:t>
            </a:r>
            <a:r>
              <a:rPr lang="ja-JP" altLang="en-US" sz="1000" dirty="0"/>
              <a:t>全員で討議します</a:t>
            </a:r>
            <a:r>
              <a:rPr lang="ja-JP" altLang="en-US" sz="1000" dirty="0" smtClean="0"/>
              <a:t>。</a:t>
            </a:r>
            <a:endParaRPr lang="en-US" altLang="ja-JP" sz="1000" dirty="0" smtClean="0"/>
          </a:p>
          <a:p>
            <a:r>
              <a:rPr lang="ja-JP" altLang="en-US" sz="1000" dirty="0"/>
              <a:t>　</a:t>
            </a:r>
            <a:r>
              <a:rPr lang="ja-JP" altLang="en-US" sz="1000" dirty="0" smtClean="0"/>
              <a:t>前期終了後、ここ</a:t>
            </a:r>
            <a:r>
              <a:rPr lang="ja-JP" altLang="en-US" sz="1000" dirty="0"/>
              <a:t>で深まった論点等を持ち帰っていただき、さらなる分析等を実施していただきます</a:t>
            </a:r>
            <a:r>
              <a:rPr lang="ja-JP" altLang="en-US" sz="1000" dirty="0" smtClean="0"/>
              <a:t>。</a:t>
            </a:r>
            <a:endParaRPr lang="en-US" altLang="ja-JP" sz="1000" dirty="0" smtClean="0"/>
          </a:p>
          <a:p>
            <a:r>
              <a:rPr lang="ja-JP" altLang="en-US" sz="400" dirty="0"/>
              <a:t>　</a:t>
            </a:r>
          </a:p>
          <a:p>
            <a:r>
              <a:rPr lang="ja-JP" altLang="en-US" sz="1000" dirty="0" smtClean="0"/>
              <a:t>　・</a:t>
            </a:r>
            <a:r>
              <a:rPr lang="en-US" altLang="ja-JP" sz="1000" dirty="0"/>
              <a:t>Web of Science</a:t>
            </a:r>
            <a:r>
              <a:rPr lang="ja-JP" altLang="en-US" sz="1000" dirty="0"/>
              <a:t>に関する情報提供</a:t>
            </a:r>
          </a:p>
          <a:p>
            <a:r>
              <a:rPr lang="ja-JP" altLang="en-US" sz="1000" dirty="0" smtClean="0"/>
              <a:t>　・</a:t>
            </a:r>
            <a:r>
              <a:rPr lang="ja-JP" altLang="en-US" sz="1000" dirty="0"/>
              <a:t>マネジメントへの応用に向けた議論の枠組み</a:t>
            </a:r>
          </a:p>
          <a:p>
            <a:r>
              <a:rPr lang="ja-JP" altLang="en-US" sz="1000" dirty="0" smtClean="0"/>
              <a:t>　・</a:t>
            </a:r>
            <a:r>
              <a:rPr lang="ja-JP" altLang="en-US" sz="1000" dirty="0"/>
              <a:t>受講者からの問題意識の発表</a:t>
            </a:r>
          </a:p>
          <a:p>
            <a:r>
              <a:rPr lang="ja-JP" altLang="en-US" sz="1000" dirty="0" smtClean="0"/>
              <a:t>　・</a:t>
            </a:r>
            <a:r>
              <a:rPr lang="ja-JP" altLang="en-US" sz="1000" dirty="0"/>
              <a:t>現状分析とその応用に関する</a:t>
            </a:r>
            <a:r>
              <a:rPr lang="ja-JP" altLang="en-US" sz="1000" dirty="0" smtClean="0"/>
              <a:t>討議</a:t>
            </a:r>
            <a:endParaRPr lang="ja-JP" altLang="en-US" sz="1000" dirty="0"/>
          </a:p>
        </p:txBody>
      </p:sp>
      <p:sp>
        <p:nvSpPr>
          <p:cNvPr id="23" name="テキスト ボックス 22"/>
          <p:cNvSpPr txBox="1"/>
          <p:nvPr/>
        </p:nvSpPr>
        <p:spPr>
          <a:xfrm>
            <a:off x="3717032" y="1493855"/>
            <a:ext cx="3064595" cy="1862048"/>
          </a:xfrm>
          <a:prstGeom prst="rect">
            <a:avLst/>
          </a:prstGeom>
          <a:noFill/>
        </p:spPr>
        <p:txBody>
          <a:bodyPr wrap="square" rtlCol="0">
            <a:spAutoFit/>
          </a:bodyPr>
          <a:lstStyle/>
          <a:p>
            <a:r>
              <a:rPr lang="en-US" altLang="ja-JP" sz="1100" dirty="0" smtClean="0"/>
              <a:t>【3</a:t>
            </a:r>
            <a:r>
              <a:rPr lang="ja-JP" altLang="en-US" sz="1100" dirty="0"/>
              <a:t>日目</a:t>
            </a:r>
            <a:r>
              <a:rPr lang="en-US" altLang="ja-JP" sz="1100" dirty="0" smtClean="0"/>
              <a:t>】</a:t>
            </a:r>
            <a:r>
              <a:rPr lang="en-US" altLang="ja-JP" sz="1100" u="sng" dirty="0" smtClean="0"/>
              <a:t>2014</a:t>
            </a:r>
            <a:r>
              <a:rPr lang="ja-JP" altLang="en-US" sz="1100" u="sng" dirty="0" smtClean="0"/>
              <a:t>年</a:t>
            </a:r>
            <a:r>
              <a:rPr lang="en-US" altLang="ja-JP" sz="1100" u="sng" dirty="0"/>
              <a:t>12</a:t>
            </a:r>
            <a:r>
              <a:rPr lang="ja-JP" altLang="en-US" sz="1100" u="sng" dirty="0" smtClean="0"/>
              <a:t>月</a:t>
            </a:r>
            <a:r>
              <a:rPr lang="en-US" altLang="ja-JP" sz="1100" u="sng" dirty="0" smtClean="0"/>
              <a:t>4</a:t>
            </a:r>
            <a:r>
              <a:rPr lang="ja-JP" altLang="en-US" sz="1100" u="sng" dirty="0" smtClean="0"/>
              <a:t>日（木）</a:t>
            </a:r>
            <a:r>
              <a:rPr lang="en-US" altLang="ja-JP" sz="1100" u="sng" dirty="0"/>
              <a:t>13:00</a:t>
            </a:r>
            <a:r>
              <a:rPr lang="ja-JP" altLang="en-US" sz="1100" u="sng" dirty="0"/>
              <a:t>～</a:t>
            </a:r>
            <a:r>
              <a:rPr lang="en-US" altLang="ja-JP" sz="1100" u="sng" dirty="0" smtClean="0"/>
              <a:t>18:00 @4B</a:t>
            </a:r>
            <a:endParaRPr lang="en-US" altLang="ja-JP" sz="1100" u="sng" dirty="0"/>
          </a:p>
          <a:p>
            <a:r>
              <a:rPr lang="ja-JP" altLang="en-US" sz="1000" dirty="0" smtClean="0"/>
              <a:t>　持ち帰って</a:t>
            </a:r>
            <a:r>
              <a:rPr lang="ja-JP" altLang="en-US" sz="1000" dirty="0"/>
              <a:t>いただいた課題についての検討結果を参加者から発表していただき、全員で討議することを通じて、「大学の研究戦略とは何か？」「どのような分析が可能で、有効か？」「これから何をなすべきか？」を明らかにしていくことを目指します。第</a:t>
            </a:r>
            <a:r>
              <a:rPr lang="en-US" altLang="ja-JP" sz="1000" dirty="0"/>
              <a:t>2</a:t>
            </a:r>
            <a:r>
              <a:rPr lang="ja-JP" altLang="en-US" sz="1000" dirty="0"/>
              <a:t>日で参加者から提起された問題意識に関連して、講師からも可能な範囲で情報を提供します</a:t>
            </a:r>
            <a:r>
              <a:rPr lang="ja-JP" altLang="en-US" sz="1000" dirty="0" smtClean="0"/>
              <a:t>。</a:t>
            </a:r>
            <a:endParaRPr lang="en-US" altLang="ja-JP" sz="1000" dirty="0" smtClean="0"/>
          </a:p>
          <a:p>
            <a:r>
              <a:rPr lang="ja-JP" altLang="en-US" sz="400" dirty="0"/>
              <a:t>　</a:t>
            </a:r>
          </a:p>
          <a:p>
            <a:r>
              <a:rPr lang="ja-JP" altLang="en-US" sz="1000" dirty="0" smtClean="0"/>
              <a:t>　・</a:t>
            </a:r>
            <a:r>
              <a:rPr lang="ja-JP" altLang="en-US" sz="1000" dirty="0"/>
              <a:t>受講者からの検討結果の発表</a:t>
            </a:r>
          </a:p>
          <a:p>
            <a:r>
              <a:rPr lang="ja-JP" altLang="en-US" sz="1000" dirty="0" smtClean="0"/>
              <a:t>　・</a:t>
            </a:r>
            <a:r>
              <a:rPr lang="ja-JP" altLang="en-US" sz="1000" dirty="0"/>
              <a:t>講師からの情報の提供</a:t>
            </a:r>
          </a:p>
          <a:p>
            <a:r>
              <a:rPr lang="ja-JP" altLang="en-US" sz="1000" dirty="0" smtClean="0"/>
              <a:t>　・</a:t>
            </a:r>
            <a:r>
              <a:rPr lang="ja-JP" altLang="en-US" sz="1000" dirty="0"/>
              <a:t>全員による</a:t>
            </a:r>
            <a:r>
              <a:rPr lang="ja-JP" altLang="en-US" sz="1000" dirty="0" smtClean="0"/>
              <a:t>討議</a:t>
            </a:r>
            <a:endParaRPr lang="ja-JP" altLang="en-US" sz="1000" dirty="0"/>
          </a:p>
        </p:txBody>
      </p:sp>
      <p:pic>
        <p:nvPicPr>
          <p:cNvPr id="1030" name="Picture 6" descr="C:\Users\saka\Documents\saka\2013年お仕事\130705_東北大学講演\sak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r="37407" b="23419"/>
          <a:stretch/>
        </p:blipFill>
        <p:spPr bwMode="auto">
          <a:xfrm>
            <a:off x="246414" y="6540048"/>
            <a:ext cx="598021" cy="7735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oyamada\Dropbox\01. 仕事\1_GRIPS\ロゴ\GIST_logo\png\GIST_nega(背景無し）.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8840" y="272480"/>
            <a:ext cx="1792968" cy="358593"/>
          </a:xfrm>
          <a:prstGeom prst="rect">
            <a:avLst/>
          </a:prstGeom>
          <a:noFill/>
          <a:extLst>
            <a:ext uri="{909E8E84-426E-40DD-AFC4-6F175D3DCCD1}">
              <a14:hiddenFill xmlns:a14="http://schemas.microsoft.com/office/drawing/2010/main">
                <a:solidFill>
                  <a:srgbClr val="FFFFFF"/>
                </a:solidFill>
              </a14:hiddenFill>
            </a:ext>
          </a:extLst>
        </p:spPr>
      </p:pic>
      <p:sp>
        <p:nvSpPr>
          <p:cNvPr id="16" name="角丸四角形 15"/>
          <p:cNvSpPr/>
          <p:nvPr/>
        </p:nvSpPr>
        <p:spPr>
          <a:xfrm>
            <a:off x="167714" y="1275020"/>
            <a:ext cx="565475" cy="2188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dirty="0" smtClean="0"/>
              <a:t>前期</a:t>
            </a:r>
            <a:endParaRPr kumimoji="1" lang="ja-JP" altLang="en-US" sz="1100" b="1" dirty="0"/>
          </a:p>
        </p:txBody>
      </p:sp>
      <p:sp>
        <p:nvSpPr>
          <p:cNvPr id="30" name="角丸四角形 29"/>
          <p:cNvSpPr/>
          <p:nvPr/>
        </p:nvSpPr>
        <p:spPr>
          <a:xfrm>
            <a:off x="3871637" y="1277780"/>
            <a:ext cx="565475" cy="2188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dirty="0" smtClean="0"/>
              <a:t>後期</a:t>
            </a:r>
            <a:endParaRPr kumimoji="1" lang="ja-JP" altLang="en-US" sz="1100" b="1" dirty="0"/>
          </a:p>
        </p:txBody>
      </p:sp>
      <p:sp>
        <p:nvSpPr>
          <p:cNvPr id="31" name="角丸四角形 30"/>
          <p:cNvSpPr/>
          <p:nvPr/>
        </p:nvSpPr>
        <p:spPr>
          <a:xfrm>
            <a:off x="3848781" y="3449590"/>
            <a:ext cx="774639" cy="2188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t>補足情報</a:t>
            </a:r>
            <a:endParaRPr kumimoji="1" lang="ja-JP" altLang="en-US" sz="1100" b="1" dirty="0"/>
          </a:p>
        </p:txBody>
      </p:sp>
      <p:sp>
        <p:nvSpPr>
          <p:cNvPr id="32" name="角丸四角形 31"/>
          <p:cNvSpPr/>
          <p:nvPr/>
        </p:nvSpPr>
        <p:spPr>
          <a:xfrm>
            <a:off x="83839" y="5238220"/>
            <a:ext cx="984680" cy="21883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200" dirty="0" smtClean="0"/>
              <a:t>講師紹介</a:t>
            </a:r>
            <a:endParaRPr kumimoji="1" lang="ja-JP" altLang="en-US" sz="1200" dirty="0"/>
          </a:p>
        </p:txBody>
      </p:sp>
      <p:sp>
        <p:nvSpPr>
          <p:cNvPr id="4" name="テキスト ボックス 3"/>
          <p:cNvSpPr txBox="1"/>
          <p:nvPr/>
        </p:nvSpPr>
        <p:spPr>
          <a:xfrm>
            <a:off x="246162" y="7419856"/>
            <a:ext cx="3830910" cy="215444"/>
          </a:xfrm>
          <a:prstGeom prst="rect">
            <a:avLst/>
          </a:prstGeom>
          <a:noFill/>
        </p:spPr>
        <p:txBody>
          <a:bodyPr wrap="square" rtlCol="0">
            <a:spAutoFit/>
          </a:bodyPr>
          <a:lstStyle/>
          <a:p>
            <a:r>
              <a:rPr kumimoji="1" lang="ja-JP" altLang="en-US" sz="800" b="1" dirty="0" smtClean="0"/>
              <a:t>論文データベースのテクニカルな内容の解説のために、外部講師を招く予定です。</a:t>
            </a:r>
            <a:endParaRPr kumimoji="1" lang="ja-JP" altLang="en-US" sz="800" b="1" dirty="0"/>
          </a:p>
        </p:txBody>
      </p:sp>
    </p:spTree>
    <p:extLst>
      <p:ext uri="{BB962C8B-B14F-4D97-AF65-F5344CB8AC3E}">
        <p14:creationId xmlns:p14="http://schemas.microsoft.com/office/powerpoint/2010/main" val="2556624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1544</TotalTime>
  <Words>476</Words>
  <Application>Microsoft Office PowerPoint</Application>
  <PresentationFormat>A4 210 x 297 mm</PresentationFormat>
  <Paragraphs>80</Paragraphs>
  <Slides>2</Slides>
  <Notes>1</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GRIPS Training Course on University Research Activity Analysis </vt:lpstr>
      <vt:lpstr>PowerPoint プレゼンテーション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Satoshi Tamada</dc:creator>
  <cp:lastModifiedBy>平井 真弓</cp:lastModifiedBy>
  <cp:revision>138</cp:revision>
  <cp:lastPrinted>2013-10-31T05:12:42Z</cp:lastPrinted>
  <dcterms:created xsi:type="dcterms:W3CDTF">2013-05-23T07:48:38Z</dcterms:created>
  <dcterms:modified xsi:type="dcterms:W3CDTF">2014-10-31T01:35:01Z</dcterms:modified>
</cp:coreProperties>
</file>